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86" r:id="rId7"/>
    <p:sldId id="277" r:id="rId8"/>
    <p:sldId id="261" r:id="rId9"/>
    <p:sldId id="262" r:id="rId10"/>
    <p:sldId id="278" r:id="rId11"/>
    <p:sldId id="279" r:id="rId12"/>
    <p:sldId id="269" r:id="rId13"/>
    <p:sldId id="270" r:id="rId14"/>
    <p:sldId id="271" r:id="rId15"/>
    <p:sldId id="275" r:id="rId16"/>
    <p:sldId id="284" r:id="rId17"/>
    <p:sldId id="285" r:id="rId18"/>
    <p:sldId id="293" r:id="rId19"/>
    <p:sldId id="290" r:id="rId20"/>
    <p:sldId id="281" r:id="rId21"/>
    <p:sldId id="282" r:id="rId22"/>
    <p:sldId id="265" r:id="rId23"/>
    <p:sldId id="266" r:id="rId24"/>
    <p:sldId id="287" r:id="rId25"/>
    <p:sldId id="288" r:id="rId26"/>
    <p:sldId id="291" r:id="rId27"/>
    <p:sldId id="280" r:id="rId28"/>
    <p:sldId id="264" r:id="rId29"/>
    <p:sldId id="267" r:id="rId30"/>
    <p:sldId id="294" r:id="rId31"/>
    <p:sldId id="295" r:id="rId32"/>
    <p:sldId id="296" r:id="rId33"/>
    <p:sldId id="272" r:id="rId34"/>
    <p:sldId id="276" r:id="rId35"/>
    <p:sldId id="274" r:id="rId36"/>
  </p:sldIdLst>
  <p:sldSz cx="7561263" cy="5346700"/>
  <p:notesSz cx="9906000" cy="6858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620" y="-90"/>
      </p:cViewPr>
      <p:guideLst>
        <p:guide orient="horz" pos="1554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3D55E-5F31-44C4-ABB0-7D4A36200A99}" type="datetimeFigureOut">
              <a:rPr lang="en-US" smtClean="0"/>
              <a:pPr/>
              <a:t>5/21/2019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35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1B8B5-836B-4EC1-80F3-42A8D025561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3B4-CEBC-4089-91AD-DDCD67B4086C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95" y="1657478"/>
            <a:ext cx="6427074" cy="6232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90" y="2994152"/>
            <a:ext cx="52928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rgbClr val="000F8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rgbClr val="000F8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063" y="1229741"/>
            <a:ext cx="32891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051" y="1229741"/>
            <a:ext cx="32891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rgbClr val="000F8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4" y="212878"/>
            <a:ext cx="2487603" cy="492443"/>
          </a:xfrm>
        </p:spPr>
        <p:txBody>
          <a:bodyPr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244" y="212878"/>
            <a:ext cx="4226956" cy="153888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064" y="1118847"/>
            <a:ext cx="2487603" cy="169277"/>
          </a:xfrm>
        </p:spPr>
        <p:txBody>
          <a:bodyPr/>
          <a:lstStyle>
            <a:lvl1pPr marL="0" indent="0">
              <a:buNone/>
              <a:defRPr sz="1100"/>
            </a:lvl1pPr>
            <a:lvl2pPr marL="368778" indent="0">
              <a:buNone/>
              <a:defRPr sz="1000"/>
            </a:lvl2pPr>
            <a:lvl3pPr marL="737555" indent="0">
              <a:buNone/>
              <a:defRPr sz="800"/>
            </a:lvl3pPr>
            <a:lvl4pPr marL="1106333" indent="0">
              <a:buNone/>
              <a:defRPr sz="700"/>
            </a:lvl4pPr>
            <a:lvl5pPr marL="1475110" indent="0">
              <a:buNone/>
              <a:defRPr sz="700"/>
            </a:lvl5pPr>
            <a:lvl6pPr marL="1843888" indent="0">
              <a:buNone/>
              <a:defRPr sz="700"/>
            </a:lvl6pPr>
            <a:lvl7pPr marL="2212665" indent="0">
              <a:buNone/>
              <a:defRPr sz="700"/>
            </a:lvl7pPr>
            <a:lvl8pPr marL="2581443" indent="0">
              <a:buNone/>
              <a:defRPr sz="700"/>
            </a:lvl8pPr>
            <a:lvl9pPr marL="295022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E8A52-C9D4-4E15-A71C-FDCB31BAB4BF}" type="datetimeFigureOut">
              <a:rPr lang="en-US"/>
              <a:pPr>
                <a:defRPr/>
              </a:pPr>
              <a:t>5/21/2019</a:t>
            </a:fld>
            <a:endParaRPr lang="bs-Latn-B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3B898-EC43-4D35-8DB2-24392F2013BD}" type="slidenum">
              <a:rPr lang="bs-Latn-BA" altLang="en-US"/>
              <a:pPr/>
              <a:t>‹#›</a:t>
            </a:fld>
            <a:endParaRPr lang="bs-Latn-BA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168595"/>
            <a:ext cx="370362" cy="2178438"/>
          </a:xfrm>
          <a:custGeom>
            <a:avLst/>
            <a:gdLst/>
            <a:ahLst/>
            <a:cxnLst/>
            <a:rect l="l" t="t" r="r" b="b"/>
            <a:pathLst>
              <a:path w="335915" h="4036059">
                <a:moveTo>
                  <a:pt x="0" y="0"/>
                </a:moveTo>
                <a:lnTo>
                  <a:pt x="0" y="4035440"/>
                </a:lnTo>
                <a:lnTo>
                  <a:pt x="335789" y="4035440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43192" y="3260571"/>
            <a:ext cx="3318554" cy="2086241"/>
          </a:xfrm>
          <a:custGeom>
            <a:avLst/>
            <a:gdLst/>
            <a:ahLst/>
            <a:cxnLst/>
            <a:rect l="l" t="t" r="r" b="b"/>
            <a:pathLst>
              <a:path w="3009900" h="3865245">
                <a:moveTo>
                  <a:pt x="0" y="3865036"/>
                </a:moveTo>
                <a:lnTo>
                  <a:pt x="3009460" y="0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823853" y="0"/>
            <a:ext cx="1008168" cy="5346700"/>
          </a:xfrm>
          <a:custGeom>
            <a:avLst/>
            <a:gdLst/>
            <a:ahLst/>
            <a:cxnLst/>
            <a:rect l="l" t="t" r="r" b="b"/>
            <a:pathLst>
              <a:path w="914400" h="9906000">
                <a:moveTo>
                  <a:pt x="0" y="0"/>
                </a:moveTo>
                <a:lnTo>
                  <a:pt x="914400" y="9905999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699512" y="0"/>
            <a:ext cx="1862311" cy="5346700"/>
          </a:xfrm>
          <a:custGeom>
            <a:avLst/>
            <a:gdLst/>
            <a:ahLst/>
            <a:cxnLst/>
            <a:rect l="l" t="t" r="r" b="b"/>
            <a:pathLst>
              <a:path w="1689100" h="9906000">
                <a:moveTo>
                  <a:pt x="1517903" y="0"/>
                </a:moveTo>
                <a:lnTo>
                  <a:pt x="0" y="9905962"/>
                </a:lnTo>
                <a:lnTo>
                  <a:pt x="4962" y="9905997"/>
                </a:lnTo>
                <a:lnTo>
                  <a:pt x="1688591" y="9905997"/>
                </a:lnTo>
                <a:lnTo>
                  <a:pt x="1688591" y="11704"/>
                </a:lnTo>
                <a:lnTo>
                  <a:pt x="1517903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959497" y="0"/>
            <a:ext cx="1601868" cy="5346700"/>
          </a:xfrm>
          <a:custGeom>
            <a:avLst/>
            <a:gdLst/>
            <a:ahLst/>
            <a:cxnLst/>
            <a:rect l="l" t="t" r="r" b="b"/>
            <a:pathLst>
              <a:path w="1452879" h="9906000">
                <a:moveTo>
                  <a:pt x="1452787" y="0"/>
                </a:moveTo>
                <a:lnTo>
                  <a:pt x="0" y="0"/>
                </a:lnTo>
                <a:lnTo>
                  <a:pt x="900844" y="9905994"/>
                </a:lnTo>
                <a:lnTo>
                  <a:pt x="1452787" y="9905994"/>
                </a:lnTo>
                <a:lnTo>
                  <a:pt x="1452787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489477" y="3057237"/>
            <a:ext cx="2072346" cy="2289484"/>
          </a:xfrm>
          <a:custGeom>
            <a:avLst/>
            <a:gdLst/>
            <a:ahLst/>
            <a:cxnLst/>
            <a:rect l="l" t="t" r="r" b="b"/>
            <a:pathLst>
              <a:path w="1879600" h="4241800">
                <a:moveTo>
                  <a:pt x="1879091" y="0"/>
                </a:moveTo>
                <a:lnTo>
                  <a:pt x="0" y="4241758"/>
                </a:lnTo>
                <a:lnTo>
                  <a:pt x="1879091" y="4241758"/>
                </a:lnTo>
                <a:lnTo>
                  <a:pt x="1879091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798856" y="0"/>
            <a:ext cx="1762894" cy="5346700"/>
          </a:xfrm>
          <a:custGeom>
            <a:avLst/>
            <a:gdLst/>
            <a:ahLst/>
            <a:cxnLst/>
            <a:rect l="l" t="t" r="r" b="b"/>
            <a:pathLst>
              <a:path w="1598929" h="9906000">
                <a:moveTo>
                  <a:pt x="1598487" y="0"/>
                </a:moveTo>
                <a:lnTo>
                  <a:pt x="0" y="0"/>
                </a:lnTo>
                <a:lnTo>
                  <a:pt x="1391349" y="9905994"/>
                </a:lnTo>
                <a:lnTo>
                  <a:pt x="1598487" y="9894202"/>
                </a:lnTo>
                <a:lnTo>
                  <a:pt x="1598487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860587" y="0"/>
            <a:ext cx="700817" cy="5346700"/>
          </a:xfrm>
          <a:custGeom>
            <a:avLst/>
            <a:gdLst/>
            <a:ahLst/>
            <a:cxnLst/>
            <a:rect l="l" t="t" r="r" b="b"/>
            <a:pathLst>
              <a:path w="635634" h="9906000">
                <a:moveTo>
                  <a:pt x="635507" y="0"/>
                </a:moveTo>
                <a:lnTo>
                  <a:pt x="507121" y="0"/>
                </a:lnTo>
                <a:lnTo>
                  <a:pt x="0" y="9905994"/>
                </a:lnTo>
                <a:lnTo>
                  <a:pt x="635507" y="9905994"/>
                </a:lnTo>
                <a:lnTo>
                  <a:pt x="63550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693512" y="0"/>
            <a:ext cx="868145" cy="5346700"/>
          </a:xfrm>
          <a:custGeom>
            <a:avLst/>
            <a:gdLst/>
            <a:ahLst/>
            <a:cxnLst/>
            <a:rect l="l" t="t" r="r" b="b"/>
            <a:pathLst>
              <a:path w="787400" h="9906000">
                <a:moveTo>
                  <a:pt x="787042" y="0"/>
                </a:moveTo>
                <a:lnTo>
                  <a:pt x="0" y="0"/>
                </a:lnTo>
                <a:lnTo>
                  <a:pt x="703095" y="9905994"/>
                </a:lnTo>
                <a:lnTo>
                  <a:pt x="787042" y="9905994"/>
                </a:lnTo>
                <a:lnTo>
                  <a:pt x="787042" y="0"/>
                </a:lnTo>
                <a:close/>
              </a:path>
            </a:pathLst>
          </a:custGeom>
          <a:solidFill>
            <a:srgbClr val="226192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672394" y="3833667"/>
            <a:ext cx="889149" cy="1513185"/>
          </a:xfrm>
          <a:custGeom>
            <a:avLst/>
            <a:gdLst/>
            <a:ahLst/>
            <a:cxnLst/>
            <a:rect l="l" t="t" r="r" b="b"/>
            <a:pathLst>
              <a:path w="806450" h="2803525">
                <a:moveTo>
                  <a:pt x="806195" y="0"/>
                </a:moveTo>
                <a:lnTo>
                  <a:pt x="0" y="2803241"/>
                </a:lnTo>
                <a:lnTo>
                  <a:pt x="806195" y="2796013"/>
                </a:lnTo>
                <a:lnTo>
                  <a:pt x="80619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1449" y="1734524"/>
            <a:ext cx="2918366" cy="6232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rgbClr val="000F8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63" y="1229741"/>
            <a:ext cx="68051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830" y="4972431"/>
            <a:ext cx="2419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063" y="4972431"/>
            <a:ext cx="17390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4110" y="4972431"/>
            <a:ext cx="17390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mailto:nermin.beslagic@maglaj.ba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png"/><Relationship Id="rId7" Type="http://schemas.openxmlformats.org/officeDocument/2006/relationships/image" Target="../media/image2.png"/><Relationship Id="rId2" Type="http://schemas.openxmlformats.org/officeDocument/2006/relationships/hyperlink" Target="mailto:nermin.beslagic@maglaj.ba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mailto:nermin.beslagic@maglaj.ba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ferhat.bradaric@maglaj.ba" TargetMode="External"/><Relationship Id="rId3" Type="http://schemas.openxmlformats.org/officeDocument/2006/relationships/image" Target="../media/image5.jpeg"/><Relationship Id="rId7" Type="http://schemas.openxmlformats.org/officeDocument/2006/relationships/hyperlink" Target="mailto:nermin.beslagic@maglaj.b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nacelnik@maglaj.ba" TargetMode="External"/><Relationship Id="rId5" Type="http://schemas.openxmlformats.org/officeDocument/2006/relationships/hyperlink" Target="http://www.maglaj.ba/" TargetMode="External"/><Relationship Id="rId10" Type="http://schemas.openxmlformats.org/officeDocument/2006/relationships/image" Target="../media/image2.png"/><Relationship Id="rId4" Type="http://schemas.openxmlformats.org/officeDocument/2006/relationships/hyperlink" Target="mailto:opcina@maglaj.ba" TargetMode="External"/><Relationship Id="rId9" Type="http://schemas.openxmlformats.org/officeDocument/2006/relationships/hyperlink" Target="mailto:omar.fazlic@maglaj.ba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nermin.beslagic@maglaj.ba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hyperlink" Target="http://www.maglaj.b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opcina@maglaj.ba" TargetMode="External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ba/url?sa=i&amp;rct=j&amp;q=exellent&amp;source=images&amp;cd=&amp;cad=rja&amp;docid=gkzXmRJMdqIwOM&amp;tbnid=RTKbIV7BZR3kzM:&amp;ved=0CAUQjRw&amp;url=http://www.123rf.com/photo_9209724_excellent-or-good-marketing-customer-service-survey-with-red-pencil-and-checkbox.html&amp;ei=TFxdUZHGEIKetAbB-YCoDA&amp;bvm=bv.44770516,d.Yms&amp;psig=AFQjCNHJ1ySN7u9Glp38gvO1u8xv3jbzqw&amp;ust=136515924751930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entagon 16"/>
          <p:cNvSpPr/>
          <p:nvPr/>
        </p:nvSpPr>
        <p:spPr>
          <a:xfrm>
            <a:off x="-1" y="4173548"/>
            <a:ext cx="4495011" cy="357190"/>
          </a:xfrm>
          <a:prstGeom prst="homePlate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bject 2"/>
          <p:cNvSpPr/>
          <p:nvPr/>
        </p:nvSpPr>
        <p:spPr>
          <a:xfrm>
            <a:off x="4243192" y="3260571"/>
            <a:ext cx="3318554" cy="2086241"/>
          </a:xfrm>
          <a:custGeom>
            <a:avLst/>
            <a:gdLst/>
            <a:ahLst/>
            <a:cxnLst/>
            <a:rect l="l" t="t" r="r" b="b"/>
            <a:pathLst>
              <a:path w="3009900" h="3865245">
                <a:moveTo>
                  <a:pt x="0" y="3865036"/>
                </a:moveTo>
                <a:lnTo>
                  <a:pt x="3009460" y="0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23853" y="0"/>
            <a:ext cx="1008168" cy="5346700"/>
          </a:xfrm>
          <a:custGeom>
            <a:avLst/>
            <a:gdLst/>
            <a:ahLst/>
            <a:cxnLst/>
            <a:rect l="l" t="t" r="r" b="b"/>
            <a:pathLst>
              <a:path w="914400" h="9906000">
                <a:moveTo>
                  <a:pt x="0" y="0"/>
                </a:moveTo>
                <a:lnTo>
                  <a:pt x="914400" y="9905999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9512" y="0"/>
            <a:ext cx="1862311" cy="5346700"/>
          </a:xfrm>
          <a:custGeom>
            <a:avLst/>
            <a:gdLst/>
            <a:ahLst/>
            <a:cxnLst/>
            <a:rect l="l" t="t" r="r" b="b"/>
            <a:pathLst>
              <a:path w="1689100" h="9906000">
                <a:moveTo>
                  <a:pt x="1517903" y="0"/>
                </a:moveTo>
                <a:lnTo>
                  <a:pt x="0" y="9905962"/>
                </a:lnTo>
                <a:lnTo>
                  <a:pt x="4962" y="9905997"/>
                </a:lnTo>
                <a:lnTo>
                  <a:pt x="1688591" y="9905997"/>
                </a:lnTo>
                <a:lnTo>
                  <a:pt x="1688591" y="11704"/>
                </a:lnTo>
                <a:lnTo>
                  <a:pt x="1517903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59497" y="0"/>
            <a:ext cx="1601868" cy="5346700"/>
          </a:xfrm>
          <a:custGeom>
            <a:avLst/>
            <a:gdLst/>
            <a:ahLst/>
            <a:cxnLst/>
            <a:rect l="l" t="t" r="r" b="b"/>
            <a:pathLst>
              <a:path w="1452879" h="9906000">
                <a:moveTo>
                  <a:pt x="1452787" y="0"/>
                </a:moveTo>
                <a:lnTo>
                  <a:pt x="0" y="0"/>
                </a:lnTo>
                <a:lnTo>
                  <a:pt x="900844" y="9905994"/>
                </a:lnTo>
                <a:lnTo>
                  <a:pt x="1452787" y="9905994"/>
                </a:lnTo>
                <a:lnTo>
                  <a:pt x="1452787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9477" y="3057237"/>
            <a:ext cx="2072346" cy="2289484"/>
          </a:xfrm>
          <a:custGeom>
            <a:avLst/>
            <a:gdLst/>
            <a:ahLst/>
            <a:cxnLst/>
            <a:rect l="l" t="t" r="r" b="b"/>
            <a:pathLst>
              <a:path w="1879600" h="4241800">
                <a:moveTo>
                  <a:pt x="1879091" y="0"/>
                </a:moveTo>
                <a:lnTo>
                  <a:pt x="0" y="4241758"/>
                </a:lnTo>
                <a:lnTo>
                  <a:pt x="1879091" y="4241758"/>
                </a:lnTo>
                <a:lnTo>
                  <a:pt x="1879091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8856" y="0"/>
            <a:ext cx="1762894" cy="5346700"/>
          </a:xfrm>
          <a:custGeom>
            <a:avLst/>
            <a:gdLst/>
            <a:ahLst/>
            <a:cxnLst/>
            <a:rect l="l" t="t" r="r" b="b"/>
            <a:pathLst>
              <a:path w="1598929" h="9906000">
                <a:moveTo>
                  <a:pt x="1598487" y="0"/>
                </a:moveTo>
                <a:lnTo>
                  <a:pt x="0" y="0"/>
                </a:lnTo>
                <a:lnTo>
                  <a:pt x="1391349" y="9905994"/>
                </a:lnTo>
                <a:lnTo>
                  <a:pt x="1598487" y="9894202"/>
                </a:lnTo>
                <a:lnTo>
                  <a:pt x="1598487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0587" y="0"/>
            <a:ext cx="700817" cy="5346700"/>
          </a:xfrm>
          <a:custGeom>
            <a:avLst/>
            <a:gdLst/>
            <a:ahLst/>
            <a:cxnLst/>
            <a:rect l="l" t="t" r="r" b="b"/>
            <a:pathLst>
              <a:path w="635634" h="9906000">
                <a:moveTo>
                  <a:pt x="635507" y="0"/>
                </a:moveTo>
                <a:lnTo>
                  <a:pt x="507121" y="0"/>
                </a:lnTo>
                <a:lnTo>
                  <a:pt x="0" y="9905994"/>
                </a:lnTo>
                <a:lnTo>
                  <a:pt x="635507" y="9905994"/>
                </a:lnTo>
                <a:lnTo>
                  <a:pt x="63550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93512" y="0"/>
            <a:ext cx="868145" cy="5346700"/>
          </a:xfrm>
          <a:custGeom>
            <a:avLst/>
            <a:gdLst/>
            <a:ahLst/>
            <a:cxnLst/>
            <a:rect l="l" t="t" r="r" b="b"/>
            <a:pathLst>
              <a:path w="787400" h="9906000">
                <a:moveTo>
                  <a:pt x="787042" y="0"/>
                </a:moveTo>
                <a:lnTo>
                  <a:pt x="0" y="0"/>
                </a:lnTo>
                <a:lnTo>
                  <a:pt x="703095" y="9905994"/>
                </a:lnTo>
                <a:lnTo>
                  <a:pt x="787042" y="9905994"/>
                </a:lnTo>
                <a:lnTo>
                  <a:pt x="787042" y="0"/>
                </a:lnTo>
                <a:close/>
              </a:path>
            </a:pathLst>
          </a:custGeom>
          <a:solidFill>
            <a:srgbClr val="226192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72394" y="3833667"/>
            <a:ext cx="889149" cy="1513185"/>
          </a:xfrm>
          <a:custGeom>
            <a:avLst/>
            <a:gdLst/>
            <a:ahLst/>
            <a:cxnLst/>
            <a:rect l="l" t="t" r="r" b="b"/>
            <a:pathLst>
              <a:path w="806450" h="2803525">
                <a:moveTo>
                  <a:pt x="806195" y="0"/>
                </a:moveTo>
                <a:lnTo>
                  <a:pt x="0" y="2803241"/>
                </a:lnTo>
                <a:lnTo>
                  <a:pt x="806195" y="2796013"/>
                </a:lnTo>
                <a:lnTo>
                  <a:pt x="80619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0"/>
            <a:ext cx="707818" cy="4394576"/>
          </a:xfrm>
          <a:custGeom>
            <a:avLst/>
            <a:gdLst/>
            <a:ahLst/>
            <a:cxnLst/>
            <a:rect l="l" t="t" r="r" b="b"/>
            <a:pathLst>
              <a:path w="641985" h="8141970">
                <a:moveTo>
                  <a:pt x="641604" y="0"/>
                </a:moveTo>
                <a:lnTo>
                  <a:pt x="0" y="8141693"/>
                </a:lnTo>
                <a:lnTo>
                  <a:pt x="641604" y="12319"/>
                </a:lnTo>
                <a:lnTo>
                  <a:pt x="641604" y="0"/>
                </a:lnTo>
                <a:close/>
              </a:path>
            </a:pathLst>
          </a:custGeom>
          <a:solidFill>
            <a:srgbClr val="5FCAE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37557" y="1530342"/>
            <a:ext cx="2918366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1025" marR="508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+mj-lt"/>
              </a:rPr>
              <a:t>Invest</a:t>
            </a:r>
            <a:r>
              <a:rPr sz="4400" spc="-100" dirty="0">
                <a:latin typeface="+mj-lt"/>
              </a:rPr>
              <a:t> </a:t>
            </a:r>
            <a:r>
              <a:rPr sz="4400" spc="-5" dirty="0">
                <a:latin typeface="+mj-lt"/>
              </a:rPr>
              <a:t>in  </a:t>
            </a:r>
            <a:r>
              <a:rPr sz="4400" dirty="0">
                <a:latin typeface="+mj-lt"/>
              </a:rPr>
              <a:t>Maglaj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09061" y="3101978"/>
            <a:ext cx="303990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7AFE3"/>
                </a:solidFill>
                <a:latin typeface="+mj-lt"/>
                <a:cs typeface="Trebuchet MS"/>
              </a:rPr>
              <a:t>Invest </a:t>
            </a:r>
            <a:r>
              <a:rPr sz="2000" b="1" spc="-5" dirty="0">
                <a:solidFill>
                  <a:srgbClr val="17AFE3"/>
                </a:solidFill>
                <a:latin typeface="+mj-lt"/>
                <a:cs typeface="Trebuchet MS"/>
              </a:rPr>
              <a:t>in</a:t>
            </a:r>
            <a:r>
              <a:rPr sz="2000" b="1" spc="-85" dirty="0">
                <a:solidFill>
                  <a:srgbClr val="17AFE3"/>
                </a:solidFill>
                <a:latin typeface="+mj-lt"/>
                <a:cs typeface="Trebuchet MS"/>
              </a:rPr>
              <a:t> </a:t>
            </a:r>
            <a:r>
              <a:rPr sz="2000" b="1" dirty="0">
                <a:solidFill>
                  <a:srgbClr val="17AFE3"/>
                </a:solidFill>
                <a:latin typeface="+mj-lt"/>
                <a:cs typeface="Trebuchet MS"/>
              </a:rPr>
              <a:t>Opportunities</a:t>
            </a:r>
            <a:endParaRPr sz="2000">
              <a:latin typeface="+mj-lt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1673" y="1458904"/>
            <a:ext cx="1672224" cy="1947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598354" y="4222992"/>
            <a:ext cx="17145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30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MAY 2019</a:t>
            </a:r>
            <a:endParaRPr kumimoji="0" lang="en-GB" sz="1800" b="1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07" y="530210"/>
            <a:ext cx="1785950" cy="307777"/>
          </a:xfrm>
        </p:spPr>
        <p:txBody>
          <a:bodyPr/>
          <a:lstStyle/>
          <a:p>
            <a:r>
              <a:rPr lang="en-GB" sz="2000" kern="1200" spc="-10" dirty="0" smtClean="0">
                <a:solidFill>
                  <a:srgbClr val="5FCAEE"/>
                </a:solidFill>
                <a:latin typeface="+mj-lt"/>
                <a:ea typeface="+mn-ea"/>
              </a:rPr>
              <a:t>UNIVERSITIES</a:t>
            </a:r>
            <a:endParaRPr lang="en-GB" sz="2000" kern="1200" spc="-10" dirty="0">
              <a:solidFill>
                <a:srgbClr val="5FCAEE"/>
              </a:solidFill>
              <a:latin typeface="+mj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07" y="1030276"/>
            <a:ext cx="6500858" cy="2954655"/>
          </a:xfrm>
        </p:spPr>
        <p:txBody>
          <a:bodyPr/>
          <a:lstStyle/>
          <a:p>
            <a:pPr>
              <a:buFont typeface="Calibri" pitchFamily="34" charset="0"/>
              <a:buChar char="◊"/>
            </a:pPr>
            <a:r>
              <a:rPr lang="en-GB" sz="1600" b="1" dirty="0" smtClean="0">
                <a:latin typeface="+mj-lt"/>
              </a:rPr>
              <a:t> </a:t>
            </a:r>
            <a:r>
              <a:rPr lang="en-GB" sz="1600" b="1" dirty="0" err="1" smtClean="0">
                <a:latin typeface="+mj-lt"/>
              </a:rPr>
              <a:t>Zenica</a:t>
            </a:r>
            <a:r>
              <a:rPr lang="en-GB" sz="1600" b="1" dirty="0" smtClean="0">
                <a:latin typeface="+mj-lt"/>
              </a:rPr>
              <a:t> </a:t>
            </a:r>
            <a:r>
              <a:rPr lang="en-GB" sz="1600" b="1" dirty="0" err="1" smtClean="0">
                <a:latin typeface="+mj-lt"/>
              </a:rPr>
              <a:t>Univerity</a:t>
            </a:r>
            <a:r>
              <a:rPr lang="en-GB" sz="1600" b="1" dirty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– Mechanical, R&amp;D in Metal Sector </a:t>
            </a:r>
          </a:p>
          <a:p>
            <a:pPr>
              <a:buFont typeface="Calibri" pitchFamily="34" charset="0"/>
              <a:buChar char="◊"/>
            </a:pPr>
            <a:endParaRPr lang="en-GB" sz="1600" dirty="0" smtClean="0">
              <a:latin typeface="+mj-lt"/>
            </a:endParaRPr>
          </a:p>
          <a:p>
            <a:pPr>
              <a:buFont typeface="Calibri" pitchFamily="34" charset="0"/>
              <a:buChar char="◊"/>
            </a:pPr>
            <a:r>
              <a:rPr lang="en-GB" sz="1600" b="1" dirty="0" smtClean="0">
                <a:latin typeface="+mj-lt"/>
              </a:rPr>
              <a:t> Tuzla University </a:t>
            </a:r>
            <a:r>
              <a:rPr lang="en-GB" sz="1600" dirty="0" smtClean="0">
                <a:latin typeface="+mj-lt"/>
              </a:rPr>
              <a:t>– Technical &amp; Natural Sciences</a:t>
            </a:r>
          </a:p>
          <a:p>
            <a:pPr>
              <a:buFont typeface="Calibri" pitchFamily="34" charset="0"/>
              <a:buChar char="◊"/>
            </a:pPr>
            <a:endParaRPr lang="en-GB" sz="1600" dirty="0" smtClean="0">
              <a:latin typeface="+mj-lt"/>
            </a:endParaRPr>
          </a:p>
          <a:p>
            <a:pPr>
              <a:buFont typeface="Calibri" pitchFamily="34" charset="0"/>
              <a:buChar char="◊"/>
            </a:pPr>
            <a:r>
              <a:rPr lang="en-GB" sz="1600" b="1" dirty="0" smtClean="0">
                <a:latin typeface="+mj-lt"/>
              </a:rPr>
              <a:t> </a:t>
            </a:r>
            <a:r>
              <a:rPr lang="en-GB" sz="1600" b="1" dirty="0" err="1" smtClean="0">
                <a:latin typeface="+mj-lt"/>
              </a:rPr>
              <a:t>Doboj</a:t>
            </a:r>
            <a:r>
              <a:rPr lang="en-GB" sz="1600" b="1" dirty="0" smtClean="0">
                <a:latin typeface="+mj-lt"/>
              </a:rPr>
              <a:t> University</a:t>
            </a:r>
            <a:r>
              <a:rPr lang="en-GB" sz="1600" dirty="0" smtClean="0">
                <a:latin typeface="+mj-lt"/>
              </a:rPr>
              <a:t> – Transportation &amp; Business</a:t>
            </a:r>
          </a:p>
          <a:p>
            <a:pPr>
              <a:buFont typeface="Calibri" pitchFamily="34" charset="0"/>
              <a:buChar char="◊"/>
            </a:pPr>
            <a:endParaRPr lang="en-GB" sz="1600" dirty="0" smtClean="0">
              <a:latin typeface="+mj-lt"/>
            </a:endParaRPr>
          </a:p>
          <a:p>
            <a:pPr>
              <a:buFont typeface="Calibri" pitchFamily="34" charset="0"/>
              <a:buChar char="◊"/>
            </a:pPr>
            <a:r>
              <a:rPr lang="en-GB" sz="1600" b="1" dirty="0" smtClean="0">
                <a:latin typeface="+mj-lt"/>
              </a:rPr>
              <a:t> Banka Luka University </a:t>
            </a:r>
            <a:r>
              <a:rPr lang="en-GB" sz="1600" b="1" dirty="0" smtClean="0">
                <a:latin typeface="+mj-lt"/>
              </a:rPr>
              <a:t> </a:t>
            </a:r>
            <a:r>
              <a:rPr lang="en-GB" sz="1600" b="1" dirty="0" smtClean="0"/>
              <a:t>– </a:t>
            </a:r>
            <a:r>
              <a:rPr lang="en-GB" sz="1600" dirty="0" smtClean="0"/>
              <a:t>Electrical Engineering, Mechanical Engineering</a:t>
            </a:r>
          </a:p>
          <a:p>
            <a:pPr marL="2239963"/>
            <a:r>
              <a:rPr lang="en-GB" sz="1600" dirty="0" smtClean="0"/>
              <a:t>Technology</a:t>
            </a:r>
            <a:endParaRPr lang="en-GB" sz="1600" b="1" dirty="0" smtClean="0"/>
          </a:p>
          <a:p>
            <a:endParaRPr lang="en-GB" sz="1600" b="1" dirty="0" smtClean="0">
              <a:latin typeface="+mj-lt"/>
            </a:endParaRPr>
          </a:p>
          <a:p>
            <a:pPr>
              <a:buFont typeface="Calibri" pitchFamily="34" charset="0"/>
              <a:buChar char="◊"/>
            </a:pPr>
            <a:r>
              <a:rPr lang="en-GB" sz="1600" b="1" dirty="0" smtClean="0">
                <a:latin typeface="+mj-lt"/>
              </a:rPr>
              <a:t> Sarajevo University </a:t>
            </a:r>
            <a:r>
              <a:rPr lang="en-GB" sz="1600" b="1" dirty="0" smtClean="0">
                <a:latin typeface="+mj-lt"/>
              </a:rPr>
              <a:t>– </a:t>
            </a:r>
            <a:r>
              <a:rPr lang="en-GB" sz="1600" dirty="0" smtClean="0">
                <a:latin typeface="+mj-lt"/>
              </a:rPr>
              <a:t>Electrical Engineering, Mechanical Engineering</a:t>
            </a:r>
          </a:p>
          <a:p>
            <a:pPr marL="1974850"/>
            <a:r>
              <a:rPr lang="en-GB" sz="1600" dirty="0" smtClean="0">
                <a:latin typeface="+mj-lt"/>
              </a:rPr>
              <a:t>Economics &amp; Business</a:t>
            </a:r>
            <a:endParaRPr lang="en-GB" sz="1600" b="1" dirty="0" smtClean="0">
              <a:latin typeface="+mj-lt"/>
            </a:endParaRPr>
          </a:p>
          <a:p>
            <a:pPr>
              <a:buFont typeface="Calibri" pitchFamily="34" charset="0"/>
              <a:buChar char="◊"/>
            </a:pPr>
            <a:endParaRPr lang="en-GB" sz="16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99882"/>
            <a:ext cx="7561263" cy="94681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756" tIns="36878" rIns="73756" bIns="36878"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958970"/>
            <a:ext cx="7561263" cy="157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3508778"/>
            <a:ext cx="7561263" cy="1837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56" tIns="36878" rIns="73756" bIns="36878"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561263" cy="1949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56" tIns="36878" rIns="73756" bIns="36878" rtlCol="0" anchor="ctr"/>
          <a:lstStyle/>
          <a:p>
            <a:pPr algn="ctr"/>
            <a:endParaRPr lang="en-GB"/>
          </a:p>
        </p:txBody>
      </p:sp>
      <p:sp>
        <p:nvSpPr>
          <p:cNvPr id="7" name="Pentagon 6"/>
          <p:cNvSpPr/>
          <p:nvPr/>
        </p:nvSpPr>
        <p:spPr>
          <a:xfrm>
            <a:off x="0" y="2394874"/>
            <a:ext cx="1772157" cy="72403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56" tIns="36878" rIns="73756" bIns="36878" rtlCol="0" anchor="ctr"/>
          <a:lstStyle/>
          <a:p>
            <a:pPr algn="ctr"/>
            <a:endParaRPr lang="en-GB"/>
          </a:p>
        </p:txBody>
      </p:sp>
      <p:sp>
        <p:nvSpPr>
          <p:cNvPr id="8" name="Pentagon 7"/>
          <p:cNvSpPr/>
          <p:nvPr/>
        </p:nvSpPr>
        <p:spPr>
          <a:xfrm rot="10800000">
            <a:off x="5789106" y="2394874"/>
            <a:ext cx="1772157" cy="72403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56" tIns="36878" rIns="73756" bIns="36878"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949313"/>
            <a:ext cx="7561263" cy="155946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400" b="1" spc="484" dirty="0" smtClean="0"/>
              <a:t>INVESTMENT </a:t>
            </a:r>
          </a:p>
          <a:p>
            <a:pPr algn="ctr">
              <a:buNone/>
            </a:pPr>
            <a:r>
              <a:rPr lang="en-GB" sz="4400" b="1" spc="484" dirty="0" smtClean="0"/>
              <a:t>LOCATIONS</a:t>
            </a:r>
            <a:endParaRPr lang="en-GB" sz="4400" b="1" spc="484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523" y="489155"/>
            <a:ext cx="274375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5FCAEE"/>
                </a:solidFill>
                <a:latin typeface="+mj-lt"/>
                <a:cs typeface="Trebuchet MS"/>
              </a:rPr>
              <a:t>Greenfield</a:t>
            </a:r>
            <a:r>
              <a:rPr sz="2000" b="1" spc="-70" dirty="0">
                <a:solidFill>
                  <a:srgbClr val="5FCAEE"/>
                </a:solidFill>
                <a:latin typeface="+mj-lt"/>
                <a:cs typeface="Trebuchet MS"/>
              </a:rPr>
              <a:t> </a:t>
            </a:r>
            <a:r>
              <a:rPr sz="2000" b="1" spc="-5" dirty="0">
                <a:solidFill>
                  <a:srgbClr val="5FCAEE"/>
                </a:solidFill>
                <a:latin typeface="+mj-lt"/>
                <a:cs typeface="Trebuchet MS"/>
              </a:rPr>
              <a:t>Locations</a:t>
            </a:r>
            <a:endParaRPr sz="2000">
              <a:latin typeface="+mj-lt"/>
              <a:cs typeface="Trebuchet M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780631" y="887400"/>
            <a:ext cx="1492649" cy="1214446"/>
            <a:chOff x="3156406" y="1859041"/>
            <a:chExt cx="1492649" cy="1054630"/>
          </a:xfrm>
        </p:grpSpPr>
        <p:sp>
          <p:nvSpPr>
            <p:cNvPr id="3" name="object 3"/>
            <p:cNvSpPr/>
            <p:nvPr/>
          </p:nvSpPr>
          <p:spPr>
            <a:xfrm>
              <a:off x="3156406" y="1859041"/>
              <a:ext cx="1481481" cy="99929"/>
            </a:xfrm>
            <a:custGeom>
              <a:avLst/>
              <a:gdLst/>
              <a:ahLst/>
              <a:cxnLst/>
              <a:rect l="l" t="t" r="r" b="b"/>
              <a:pathLst>
                <a:path w="2537460" h="206375">
                  <a:moveTo>
                    <a:pt x="0" y="206057"/>
                  </a:moveTo>
                  <a:lnTo>
                    <a:pt x="2537079" y="206057"/>
                  </a:lnTo>
                  <a:lnTo>
                    <a:pt x="2537079" y="0"/>
                  </a:lnTo>
                  <a:lnTo>
                    <a:pt x="0" y="0"/>
                  </a:lnTo>
                  <a:lnTo>
                    <a:pt x="0" y="206057"/>
                  </a:lnTo>
                  <a:close/>
                </a:path>
              </a:pathLst>
            </a:custGeom>
            <a:solidFill>
              <a:srgbClr val="5FC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56406" y="1970252"/>
              <a:ext cx="1492649" cy="104878"/>
            </a:xfrm>
            <a:custGeom>
              <a:avLst/>
              <a:gdLst/>
              <a:ahLst/>
              <a:cxnLst/>
              <a:rect l="l" t="t" r="r" b="b"/>
              <a:pathLst>
                <a:path w="1353820" h="194310">
                  <a:moveTo>
                    <a:pt x="0" y="194195"/>
                  </a:moveTo>
                  <a:lnTo>
                    <a:pt x="1353820" y="194195"/>
                  </a:lnTo>
                  <a:lnTo>
                    <a:pt x="1353820" y="0"/>
                  </a:lnTo>
                  <a:lnTo>
                    <a:pt x="0" y="0"/>
                  </a:lnTo>
                  <a:lnTo>
                    <a:pt x="0" y="194195"/>
                  </a:lnTo>
                  <a:close/>
                </a:path>
              </a:pathLst>
            </a:custGeom>
            <a:solidFill>
              <a:srgbClr val="D2EB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56406" y="2075129"/>
              <a:ext cx="1492649" cy="104878"/>
            </a:xfrm>
            <a:custGeom>
              <a:avLst/>
              <a:gdLst/>
              <a:ahLst/>
              <a:cxnLst/>
              <a:rect l="l" t="t" r="r" b="b"/>
              <a:pathLst>
                <a:path w="1353820" h="194310">
                  <a:moveTo>
                    <a:pt x="0" y="194195"/>
                  </a:moveTo>
                  <a:lnTo>
                    <a:pt x="1353820" y="194195"/>
                  </a:lnTo>
                  <a:lnTo>
                    <a:pt x="1353820" y="0"/>
                  </a:lnTo>
                  <a:lnTo>
                    <a:pt x="0" y="0"/>
                  </a:lnTo>
                  <a:lnTo>
                    <a:pt x="0" y="194195"/>
                  </a:lnTo>
                  <a:close/>
                </a:path>
              </a:pathLst>
            </a:custGeom>
            <a:solidFill>
              <a:srgbClr val="EA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56406" y="2179938"/>
              <a:ext cx="1492649" cy="104878"/>
            </a:xfrm>
            <a:custGeom>
              <a:avLst/>
              <a:gdLst/>
              <a:ahLst/>
              <a:cxnLst/>
              <a:rect l="l" t="t" r="r" b="b"/>
              <a:pathLst>
                <a:path w="1353820" h="194310">
                  <a:moveTo>
                    <a:pt x="0" y="194195"/>
                  </a:moveTo>
                  <a:lnTo>
                    <a:pt x="1353820" y="194195"/>
                  </a:lnTo>
                  <a:lnTo>
                    <a:pt x="1353820" y="0"/>
                  </a:lnTo>
                  <a:lnTo>
                    <a:pt x="0" y="0"/>
                  </a:lnTo>
                  <a:lnTo>
                    <a:pt x="0" y="194195"/>
                  </a:lnTo>
                  <a:close/>
                </a:path>
              </a:pathLst>
            </a:custGeom>
            <a:solidFill>
              <a:srgbClr val="D2EB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56406" y="2284747"/>
              <a:ext cx="1492649" cy="104878"/>
            </a:xfrm>
            <a:custGeom>
              <a:avLst/>
              <a:gdLst/>
              <a:ahLst/>
              <a:cxnLst/>
              <a:rect l="l" t="t" r="r" b="b"/>
              <a:pathLst>
                <a:path w="1353820" h="194310">
                  <a:moveTo>
                    <a:pt x="0" y="194195"/>
                  </a:moveTo>
                  <a:lnTo>
                    <a:pt x="1353820" y="194195"/>
                  </a:lnTo>
                  <a:lnTo>
                    <a:pt x="1353820" y="0"/>
                  </a:lnTo>
                  <a:lnTo>
                    <a:pt x="0" y="0"/>
                  </a:lnTo>
                  <a:lnTo>
                    <a:pt x="0" y="194195"/>
                  </a:lnTo>
                  <a:close/>
                </a:path>
              </a:pathLst>
            </a:custGeom>
            <a:solidFill>
              <a:srgbClr val="EA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56406" y="2389556"/>
              <a:ext cx="1492649" cy="104878"/>
            </a:xfrm>
            <a:custGeom>
              <a:avLst/>
              <a:gdLst/>
              <a:ahLst/>
              <a:cxnLst/>
              <a:rect l="l" t="t" r="r" b="b"/>
              <a:pathLst>
                <a:path w="1353820" h="194310">
                  <a:moveTo>
                    <a:pt x="0" y="194195"/>
                  </a:moveTo>
                  <a:lnTo>
                    <a:pt x="1353820" y="194195"/>
                  </a:lnTo>
                  <a:lnTo>
                    <a:pt x="1353820" y="0"/>
                  </a:lnTo>
                  <a:lnTo>
                    <a:pt x="0" y="0"/>
                  </a:lnTo>
                  <a:lnTo>
                    <a:pt x="0" y="194195"/>
                  </a:lnTo>
                  <a:close/>
                </a:path>
              </a:pathLst>
            </a:custGeom>
            <a:solidFill>
              <a:srgbClr val="D2EB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56406" y="2494365"/>
              <a:ext cx="1492649" cy="104878"/>
            </a:xfrm>
            <a:custGeom>
              <a:avLst/>
              <a:gdLst/>
              <a:ahLst/>
              <a:cxnLst/>
              <a:rect l="l" t="t" r="r" b="b"/>
              <a:pathLst>
                <a:path w="1353820" h="194310">
                  <a:moveTo>
                    <a:pt x="0" y="194195"/>
                  </a:moveTo>
                  <a:lnTo>
                    <a:pt x="1353820" y="194195"/>
                  </a:lnTo>
                  <a:lnTo>
                    <a:pt x="1353820" y="0"/>
                  </a:lnTo>
                  <a:lnTo>
                    <a:pt x="0" y="0"/>
                  </a:lnTo>
                  <a:lnTo>
                    <a:pt x="0" y="194195"/>
                  </a:lnTo>
                  <a:close/>
                </a:path>
              </a:pathLst>
            </a:custGeom>
            <a:solidFill>
              <a:srgbClr val="EA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56406" y="2599174"/>
              <a:ext cx="1492649" cy="104878"/>
            </a:xfrm>
            <a:custGeom>
              <a:avLst/>
              <a:gdLst/>
              <a:ahLst/>
              <a:cxnLst/>
              <a:rect l="l" t="t" r="r" b="b"/>
              <a:pathLst>
                <a:path w="1353820" h="194310">
                  <a:moveTo>
                    <a:pt x="0" y="194195"/>
                  </a:moveTo>
                  <a:lnTo>
                    <a:pt x="1353820" y="194195"/>
                  </a:lnTo>
                  <a:lnTo>
                    <a:pt x="1353820" y="0"/>
                  </a:lnTo>
                  <a:lnTo>
                    <a:pt x="0" y="0"/>
                  </a:lnTo>
                  <a:lnTo>
                    <a:pt x="0" y="194195"/>
                  </a:lnTo>
                  <a:close/>
                </a:path>
              </a:pathLst>
            </a:custGeom>
            <a:solidFill>
              <a:srgbClr val="D2EB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56406" y="2703983"/>
              <a:ext cx="1492649" cy="104878"/>
            </a:xfrm>
            <a:custGeom>
              <a:avLst/>
              <a:gdLst/>
              <a:ahLst/>
              <a:cxnLst/>
              <a:rect l="l" t="t" r="r" b="b"/>
              <a:pathLst>
                <a:path w="1353820" h="194310">
                  <a:moveTo>
                    <a:pt x="0" y="194195"/>
                  </a:moveTo>
                  <a:lnTo>
                    <a:pt x="1353820" y="194195"/>
                  </a:lnTo>
                  <a:lnTo>
                    <a:pt x="1353820" y="0"/>
                  </a:lnTo>
                  <a:lnTo>
                    <a:pt x="0" y="0"/>
                  </a:lnTo>
                  <a:lnTo>
                    <a:pt x="0" y="194195"/>
                  </a:lnTo>
                  <a:close/>
                </a:path>
              </a:pathLst>
            </a:custGeom>
            <a:solidFill>
              <a:srgbClr val="EAF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56406" y="2808793"/>
              <a:ext cx="1492649" cy="104878"/>
            </a:xfrm>
            <a:custGeom>
              <a:avLst/>
              <a:gdLst/>
              <a:ahLst/>
              <a:cxnLst/>
              <a:rect l="l" t="t" r="r" b="b"/>
              <a:pathLst>
                <a:path w="1353820" h="194310">
                  <a:moveTo>
                    <a:pt x="0" y="194195"/>
                  </a:moveTo>
                  <a:lnTo>
                    <a:pt x="1353820" y="194195"/>
                  </a:lnTo>
                  <a:lnTo>
                    <a:pt x="1353820" y="0"/>
                  </a:lnTo>
                  <a:lnTo>
                    <a:pt x="0" y="0"/>
                  </a:lnTo>
                  <a:lnTo>
                    <a:pt x="0" y="194195"/>
                  </a:lnTo>
                  <a:close/>
                </a:path>
              </a:pathLst>
            </a:custGeom>
            <a:solidFill>
              <a:srgbClr val="D2EB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780631" y="887400"/>
          <a:ext cx="1500198" cy="1195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084"/>
                <a:gridCol w="607114"/>
              </a:tblGrid>
              <a:tr h="148920">
                <a:tc gridSpan="2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10" dirty="0">
                          <a:latin typeface="+mj-lt"/>
                          <a:cs typeface="Trebuchet MS"/>
                        </a:rPr>
                        <a:t>Infrastructure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4267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Size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6 ha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14267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10" dirty="0">
                          <a:latin typeface="+mj-lt"/>
                          <a:cs typeface="Trebuchet MS"/>
                        </a:rPr>
                        <a:t>Estimated</a:t>
                      </a:r>
                      <a:r>
                        <a:rPr sz="700" spc="1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Value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25</a:t>
                      </a:r>
                      <a:r>
                        <a:rPr sz="700" spc="-1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10" dirty="0">
                          <a:latin typeface="+mj-lt"/>
                          <a:cs typeface="Trebuchet MS"/>
                        </a:rPr>
                        <a:t>Euro/m2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14267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10" dirty="0">
                          <a:latin typeface="+mj-lt"/>
                          <a:cs typeface="Trebuchet MS"/>
                        </a:rPr>
                        <a:t>Electricity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Available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14267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Gas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Not</a:t>
                      </a:r>
                      <a:r>
                        <a:rPr sz="700" spc="-1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Available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14267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10" dirty="0">
                          <a:latin typeface="+mj-lt"/>
                          <a:cs typeface="Trebuchet MS"/>
                        </a:rPr>
                        <a:t>Water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Available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14267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Drainage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Available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14267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Waste</a:t>
                      </a:r>
                      <a:r>
                        <a:rPr sz="700" spc="-1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Disposal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Available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14267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10" dirty="0">
                          <a:latin typeface="+mj-lt"/>
                          <a:cs typeface="Trebuchet MS"/>
                        </a:rPr>
                        <a:t>Telecommunications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Available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14603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Ownership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Privat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65921" y="887400"/>
          <a:ext cx="2857520" cy="8228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309"/>
                <a:gridCol w="2448211"/>
              </a:tblGrid>
              <a:tr h="139699"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1" spc="-5" dirty="0">
                          <a:latin typeface="+mj-lt"/>
                          <a:cs typeface="Trebuchet MS"/>
                        </a:rPr>
                        <a:t>Misurici</a:t>
                      </a:r>
                      <a:endParaRPr sz="800" b="1">
                        <a:latin typeface="+mj-lt"/>
                        <a:cs typeface="Trebuchet MS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53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pc="-40" dirty="0">
                          <a:latin typeface="+mj-lt"/>
                          <a:cs typeface="Trebuchet MS"/>
                        </a:rPr>
                        <a:t>Type</a:t>
                      </a:r>
                      <a:endParaRPr sz="700" b="0">
                        <a:latin typeface="+mj-lt"/>
                        <a:cs typeface="Trebuchet MS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pc="-5" dirty="0">
                          <a:latin typeface="+mj-lt"/>
                          <a:cs typeface="Trebuchet MS"/>
                        </a:rPr>
                        <a:t>Greenfield</a:t>
                      </a:r>
                      <a:endParaRPr sz="700" b="0">
                        <a:latin typeface="+mj-lt"/>
                        <a:cs typeface="Trebuchet MS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21466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dirty="0">
                          <a:latin typeface="+mj-lt"/>
                          <a:cs typeface="Trebuchet MS"/>
                        </a:rPr>
                        <a:t>Location</a:t>
                      </a:r>
                      <a:endParaRPr sz="700" b="0">
                        <a:latin typeface="+mj-lt"/>
                        <a:cs typeface="Trebuchet MS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pc="-5" dirty="0">
                          <a:latin typeface="+mj-lt"/>
                          <a:cs typeface="Trebuchet MS"/>
                        </a:rPr>
                        <a:t>Misurici, </a:t>
                      </a:r>
                      <a:r>
                        <a:rPr sz="700" b="0" spc="-10" dirty="0">
                          <a:latin typeface="+mj-lt"/>
                          <a:cs typeface="Trebuchet MS"/>
                        </a:rPr>
                        <a:t>74250</a:t>
                      </a:r>
                      <a:r>
                        <a:rPr sz="700" b="0" spc="-5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b="0" spc="-5" dirty="0">
                          <a:latin typeface="+mj-lt"/>
                          <a:cs typeface="Trebuchet MS"/>
                        </a:rPr>
                        <a:t>Maglaj</a:t>
                      </a:r>
                      <a:endParaRPr sz="700" b="0">
                        <a:latin typeface="+mj-lt"/>
                        <a:cs typeface="Trebuchet MS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21466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pc="-5" dirty="0">
                          <a:latin typeface="+mj-lt"/>
                          <a:cs typeface="Trebuchet MS"/>
                        </a:rPr>
                        <a:t>Adress</a:t>
                      </a:r>
                      <a:endParaRPr sz="700" b="0">
                        <a:latin typeface="+mj-lt"/>
                        <a:cs typeface="Trebuchet MS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pc="-5" dirty="0">
                          <a:latin typeface="+mj-lt"/>
                          <a:cs typeface="Trebuchet MS"/>
                        </a:rPr>
                        <a:t>Misurici</a:t>
                      </a:r>
                      <a:r>
                        <a:rPr sz="700" b="0" spc="-4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b="0" dirty="0">
                          <a:latin typeface="+mj-lt"/>
                          <a:cs typeface="Trebuchet MS"/>
                        </a:rPr>
                        <a:t>bb</a:t>
                      </a:r>
                      <a:endParaRPr sz="700" b="0">
                        <a:latin typeface="+mj-lt"/>
                        <a:cs typeface="Trebuchet MS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318677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pc="-5" dirty="0">
                          <a:latin typeface="+mj-lt"/>
                          <a:cs typeface="Trebuchet MS"/>
                        </a:rPr>
                        <a:t>Concact</a:t>
                      </a:r>
                      <a:endParaRPr sz="700" b="0">
                        <a:latin typeface="+mj-lt"/>
                        <a:cs typeface="Trebuchet MS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5594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dirty="0">
                          <a:latin typeface="+mj-lt"/>
                          <a:cs typeface="Trebuchet MS"/>
                        </a:rPr>
                        <a:t>Nermin </a:t>
                      </a:r>
                      <a:r>
                        <a:rPr sz="700" b="0" spc="-5" dirty="0">
                          <a:latin typeface="+mj-lt"/>
                          <a:cs typeface="Trebuchet MS"/>
                        </a:rPr>
                        <a:t>Beslagic  </a:t>
                      </a:r>
                      <a:r>
                        <a:rPr sz="700" b="0" u="sng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nerm</a:t>
                      </a:r>
                      <a:r>
                        <a:rPr sz="700" b="0" u="sng" spc="5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i</a:t>
                      </a:r>
                      <a:r>
                        <a:rPr sz="700" b="0" u="sng" spc="-1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n</a:t>
                      </a:r>
                      <a:r>
                        <a:rPr sz="700" b="0" u="sng" spc="-5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.b</a:t>
                      </a:r>
                      <a:r>
                        <a:rPr sz="700" b="0" u="sng" spc="-1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esl</a:t>
                      </a:r>
                      <a:r>
                        <a:rPr sz="700" b="0" u="sng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ag</a:t>
                      </a:r>
                      <a:r>
                        <a:rPr sz="700" b="0" u="sng" spc="-1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i</a:t>
                      </a:r>
                      <a:r>
                        <a:rPr sz="700" b="0" u="sng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c@mag</a:t>
                      </a:r>
                      <a:r>
                        <a:rPr sz="700" b="0" u="sng" spc="-1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la</a:t>
                      </a:r>
                      <a:r>
                        <a:rPr sz="700" b="0" u="sng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j</a:t>
                      </a:r>
                      <a:r>
                        <a:rPr sz="700" b="0" u="sng" spc="-5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.</a:t>
                      </a:r>
                      <a:r>
                        <a:rPr sz="700" b="0" u="sng" spc="-1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b</a:t>
                      </a:r>
                      <a:r>
                        <a:rPr sz="700" b="0" u="sng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a </a:t>
                      </a:r>
                      <a:endParaRPr lang="en-GB" sz="700" b="0" u="sng" dirty="0" smtClean="0">
                        <a:solidFill>
                          <a:srgbClr val="3ECDE7"/>
                        </a:solidFill>
                        <a:uFill>
                          <a:solidFill>
                            <a:srgbClr val="3ECDE7"/>
                          </a:solidFill>
                        </a:uFill>
                        <a:latin typeface="+mj-lt"/>
                        <a:cs typeface="Trebuchet MS"/>
                      </a:endParaRPr>
                    </a:p>
                    <a:p>
                      <a:pPr marL="41910" marR="5594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mtClean="0">
                          <a:solidFill>
                            <a:srgbClr val="3ECDE7"/>
                          </a:solidFill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b="0" spc="-5" dirty="0">
                          <a:latin typeface="+mj-lt"/>
                          <a:cs typeface="Times New Roman"/>
                        </a:rPr>
                        <a:t>(+387</a:t>
                      </a:r>
                      <a:r>
                        <a:rPr sz="700" b="0" spc="-5">
                          <a:latin typeface="+mj-lt"/>
                          <a:cs typeface="Times New Roman"/>
                        </a:rPr>
                        <a:t>)</a:t>
                      </a:r>
                      <a:r>
                        <a:rPr sz="700" b="0" spc="5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700" b="0" spc="-5" smtClean="0">
                          <a:latin typeface="+mj-lt"/>
                          <a:cs typeface="Times New Roman"/>
                        </a:rPr>
                        <a:t>032/</a:t>
                      </a:r>
                      <a:r>
                        <a:rPr lang="en-GB" sz="700" b="0" spc="-5" dirty="0" smtClean="0">
                          <a:latin typeface="+mj-lt"/>
                          <a:cs typeface="Times New Roman"/>
                        </a:rPr>
                        <a:t>465</a:t>
                      </a:r>
                      <a:r>
                        <a:rPr sz="700" b="0" spc="-5" smtClean="0">
                          <a:latin typeface="+mj-lt"/>
                          <a:cs typeface="Times New Roman"/>
                        </a:rPr>
                        <a:t>-</a:t>
                      </a:r>
                      <a:r>
                        <a:rPr lang="en-GB" sz="700" b="0" spc="-5" dirty="0" smtClean="0">
                          <a:latin typeface="+mj-lt"/>
                          <a:cs typeface="Times New Roman"/>
                        </a:rPr>
                        <a:t>823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37359" y="2744788"/>
          <a:ext cx="2214578" cy="1049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6379"/>
                <a:gridCol w="1568199"/>
              </a:tblGrid>
              <a:tr h="142876"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-5" dirty="0">
                          <a:latin typeface="+mj-lt"/>
                          <a:cs typeface="Trebuchet MS"/>
                        </a:rPr>
                        <a:t>Connections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480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Highway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0 </a:t>
                      </a:r>
                      <a:r>
                        <a:rPr sz="700" spc="-10" dirty="0">
                          <a:latin typeface="+mj-lt"/>
                          <a:cs typeface="Trebuchet MS"/>
                        </a:rPr>
                        <a:t>km</a:t>
                      </a:r>
                      <a:r>
                        <a:rPr sz="700" spc="-2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(M-17)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04808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Railroad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0 </a:t>
                      </a:r>
                      <a:r>
                        <a:rPr sz="700" spc="-10" dirty="0">
                          <a:latin typeface="+mj-lt"/>
                          <a:cs typeface="Trebuchet MS"/>
                        </a:rPr>
                        <a:t>km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87066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spc="-10" dirty="0">
                          <a:latin typeface="+mj-lt"/>
                          <a:cs typeface="Trebuchet MS"/>
                        </a:rPr>
                        <a:t>Airport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473709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Sarajevo 125</a:t>
                      </a:r>
                      <a:r>
                        <a:rPr sz="700" spc="-8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10" dirty="0">
                          <a:latin typeface="+mj-lt"/>
                          <a:cs typeface="Trebuchet MS"/>
                        </a:rPr>
                        <a:t>km  Tuzla</a:t>
                      </a:r>
                      <a:r>
                        <a:rPr sz="700" spc="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88km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04808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City</a:t>
                      </a:r>
                      <a:r>
                        <a:rPr sz="700" spc="-10" dirty="0">
                          <a:latin typeface="+mj-lt"/>
                          <a:cs typeface="Trebuchet MS"/>
                        </a:rPr>
                        <a:t> Centre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spc="-10" dirty="0">
                          <a:latin typeface="+mj-lt"/>
                          <a:cs typeface="Trebuchet MS"/>
                        </a:rPr>
                        <a:t>0.1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10" dirty="0">
                          <a:latin typeface="+mj-lt"/>
                          <a:cs typeface="Trebuchet MS"/>
                        </a:rPr>
                        <a:t>km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04808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spc="-10" dirty="0">
                          <a:latin typeface="+mj-lt"/>
                          <a:cs typeface="Trebuchet MS"/>
                        </a:rPr>
                        <a:t>Zenica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56</a:t>
                      </a:r>
                      <a:r>
                        <a:rPr sz="700" spc="-1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10" dirty="0">
                          <a:latin typeface="+mj-lt"/>
                          <a:cs typeface="Trebuchet MS"/>
                        </a:rPr>
                        <a:t>km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0480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Road</a:t>
                      </a:r>
                      <a:r>
                        <a:rPr sz="800" spc="-1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Condition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Good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708797" y="1744656"/>
            <a:ext cx="2357454" cy="9722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3466" y="3961493"/>
            <a:ext cx="2432785" cy="1069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"/>
          <p:cNvSpPr/>
          <p:nvPr/>
        </p:nvSpPr>
        <p:spPr>
          <a:xfrm>
            <a:off x="6066647" y="101582"/>
            <a:ext cx="542040" cy="571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24" descr="C:\Users\nermin.beslagic\Desktop\maglajvazduhh5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7755" y="2244722"/>
            <a:ext cx="2479686" cy="1643074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0169" y="530210"/>
          <a:ext cx="2071702" cy="848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741"/>
                <a:gridCol w="1694961"/>
              </a:tblGrid>
              <a:tr h="121260"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1" spc="-5" dirty="0">
                          <a:latin typeface="+mj-lt"/>
                          <a:cs typeface="Trebuchet MS"/>
                        </a:rPr>
                        <a:t>Lijesnica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26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spc="-40" dirty="0">
                          <a:latin typeface="+mj-lt"/>
                          <a:cs typeface="Trebuchet MS"/>
                        </a:rPr>
                        <a:t>Type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Greenfield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2126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dirty="0">
                          <a:latin typeface="+mj-lt"/>
                          <a:cs typeface="Trebuchet MS"/>
                        </a:rPr>
                        <a:t>Location</a:t>
                      </a:r>
                      <a:endParaRPr sz="700" b="0">
                        <a:latin typeface="+mj-lt"/>
                        <a:cs typeface="Trebuchet MS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pc="-5" dirty="0">
                          <a:latin typeface="+mj-lt"/>
                          <a:cs typeface="Trebuchet MS"/>
                        </a:rPr>
                        <a:t>Lijesnica, </a:t>
                      </a:r>
                      <a:r>
                        <a:rPr sz="700" b="0" spc="-10" dirty="0">
                          <a:latin typeface="+mj-lt"/>
                          <a:cs typeface="Trebuchet MS"/>
                        </a:rPr>
                        <a:t>74250</a:t>
                      </a:r>
                      <a:r>
                        <a:rPr sz="700" b="0" spc="-4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b="0" spc="-5" dirty="0">
                          <a:latin typeface="+mj-lt"/>
                          <a:cs typeface="Trebuchet MS"/>
                        </a:rPr>
                        <a:t>Maglaj</a:t>
                      </a:r>
                      <a:endParaRPr sz="700" b="0">
                        <a:latin typeface="+mj-lt"/>
                        <a:cs typeface="Trebuchet MS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2126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pc="-5" dirty="0">
                          <a:latin typeface="+mj-lt"/>
                          <a:cs typeface="Trebuchet MS"/>
                        </a:rPr>
                        <a:t>Adress</a:t>
                      </a:r>
                      <a:endParaRPr sz="700" b="0">
                        <a:latin typeface="+mj-lt"/>
                        <a:cs typeface="Trebuchet MS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pc="-5" dirty="0">
                          <a:latin typeface="+mj-lt"/>
                          <a:cs typeface="Trebuchet MS"/>
                        </a:rPr>
                        <a:t>Lijesnica</a:t>
                      </a:r>
                      <a:r>
                        <a:rPr sz="700" b="0" spc="-5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b="0" dirty="0">
                          <a:latin typeface="+mj-lt"/>
                          <a:cs typeface="Trebuchet MS"/>
                        </a:rPr>
                        <a:t>bb</a:t>
                      </a:r>
                      <a:endParaRPr sz="700" b="0">
                        <a:latin typeface="+mj-lt"/>
                        <a:cs typeface="Trebuchet MS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318677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pc="-5" dirty="0">
                          <a:latin typeface="+mj-lt"/>
                          <a:cs typeface="Trebuchet MS"/>
                        </a:rPr>
                        <a:t>Concact</a:t>
                      </a:r>
                      <a:endParaRPr sz="700" b="0">
                        <a:latin typeface="+mj-lt"/>
                        <a:cs typeface="Trebuchet MS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5873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dirty="0">
                          <a:latin typeface="+mj-lt"/>
                          <a:cs typeface="Trebuchet MS"/>
                        </a:rPr>
                        <a:t>Nermin </a:t>
                      </a:r>
                      <a:r>
                        <a:rPr sz="700" b="0" spc="-5">
                          <a:latin typeface="+mj-lt"/>
                          <a:cs typeface="Trebuchet MS"/>
                        </a:rPr>
                        <a:t>Beslagic  </a:t>
                      </a:r>
                      <a:endParaRPr lang="en-GB" sz="700" b="0" spc="-5" dirty="0" smtClean="0">
                        <a:latin typeface="+mj-lt"/>
                        <a:cs typeface="Trebuchet MS"/>
                      </a:endParaRPr>
                    </a:p>
                    <a:p>
                      <a:pPr marL="41910" marR="5873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u="sng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nerm</a:t>
                      </a:r>
                      <a:r>
                        <a:rPr sz="700" b="0" u="sng" spc="5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i</a:t>
                      </a:r>
                      <a:r>
                        <a:rPr sz="700" b="0" u="sng" spc="-10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n</a:t>
                      </a:r>
                      <a:r>
                        <a:rPr sz="700" b="0" u="sng" spc="-5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.b</a:t>
                      </a:r>
                      <a:r>
                        <a:rPr sz="700" b="0" u="sng" spc="-10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esl</a:t>
                      </a:r>
                      <a:r>
                        <a:rPr sz="700" b="0" u="sng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ag</a:t>
                      </a:r>
                      <a:r>
                        <a:rPr sz="700" b="0" u="sng" spc="-10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i</a:t>
                      </a:r>
                      <a:r>
                        <a:rPr sz="700" b="0" u="sng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c@mag</a:t>
                      </a:r>
                      <a:r>
                        <a:rPr sz="700" b="0" u="sng" spc="-10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la</a:t>
                      </a:r>
                      <a:r>
                        <a:rPr sz="700" b="0" u="sng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j</a:t>
                      </a:r>
                      <a:r>
                        <a:rPr sz="700" b="0" u="sng" spc="-5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.</a:t>
                      </a:r>
                      <a:r>
                        <a:rPr sz="700" b="0" u="sng" spc="-10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b</a:t>
                      </a:r>
                      <a:r>
                        <a:rPr sz="700" b="0" u="sng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a </a:t>
                      </a:r>
                      <a:endParaRPr lang="en-GB" sz="700" b="0" u="sng" dirty="0" smtClean="0">
                        <a:solidFill>
                          <a:srgbClr val="3ECDE7"/>
                        </a:solidFill>
                        <a:uFill>
                          <a:solidFill>
                            <a:srgbClr val="3ECDE7"/>
                          </a:solidFill>
                        </a:uFill>
                        <a:latin typeface="+mj-lt"/>
                        <a:cs typeface="Trebuchet MS"/>
                      </a:endParaRPr>
                    </a:p>
                    <a:p>
                      <a:pPr marL="41910" marR="5873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mtClean="0">
                          <a:solidFill>
                            <a:srgbClr val="3ECDE7"/>
                          </a:solidFill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b="0" spc="-5" dirty="0">
                          <a:latin typeface="+mj-lt"/>
                          <a:cs typeface="Times New Roman"/>
                        </a:rPr>
                        <a:t>(+387</a:t>
                      </a:r>
                      <a:r>
                        <a:rPr sz="700" b="0" spc="-5">
                          <a:latin typeface="+mj-lt"/>
                          <a:cs typeface="Times New Roman"/>
                        </a:rPr>
                        <a:t>)</a:t>
                      </a:r>
                      <a:r>
                        <a:rPr sz="700" b="0" spc="5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700" b="0" spc="-5" smtClean="0">
                          <a:latin typeface="+mj-lt"/>
                          <a:cs typeface="Times New Roman"/>
                        </a:rPr>
                        <a:t>032/</a:t>
                      </a:r>
                      <a:r>
                        <a:rPr lang="en-GB" sz="700" b="0" spc="-5" dirty="0" smtClean="0">
                          <a:latin typeface="+mj-lt"/>
                          <a:cs typeface="Times New Roman"/>
                        </a:rPr>
                        <a:t>465-823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0169" y="1530342"/>
          <a:ext cx="2814470" cy="1000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235"/>
                <a:gridCol w="1407235"/>
              </a:tblGrid>
              <a:tr h="132852"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5" dirty="0">
                          <a:latin typeface="Trebuchet MS"/>
                          <a:cs typeface="Trebuchet MS"/>
                        </a:rPr>
                        <a:t>Connections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526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Highway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0 </a:t>
                      </a:r>
                      <a:r>
                        <a:rPr sz="700" spc="-10" dirty="0">
                          <a:latin typeface="Trebuchet MS"/>
                          <a:cs typeface="Trebuchet MS"/>
                        </a:rPr>
                        <a:t>km</a:t>
                      </a:r>
                      <a:r>
                        <a:rPr sz="7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Trebuchet MS"/>
                          <a:cs typeface="Trebuchet MS"/>
                        </a:rPr>
                        <a:t>(M-17)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2526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Railroad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dirty="0"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7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Trebuchet MS"/>
                          <a:cs typeface="Trebuchet MS"/>
                        </a:rPr>
                        <a:t>km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240567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spc="-10" dirty="0">
                          <a:latin typeface="Trebuchet MS"/>
                          <a:cs typeface="Trebuchet MS"/>
                        </a:rPr>
                        <a:t>Airport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2545" marR="2895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Sarajevo </a:t>
                      </a:r>
                      <a:r>
                        <a:rPr sz="700" dirty="0">
                          <a:latin typeface="Trebuchet MS"/>
                          <a:cs typeface="Trebuchet MS"/>
                        </a:rPr>
                        <a:t>130</a:t>
                      </a:r>
                      <a:r>
                        <a:rPr sz="7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Trebuchet MS"/>
                          <a:cs typeface="Trebuchet MS"/>
                        </a:rPr>
                        <a:t>km  Tuzla</a:t>
                      </a:r>
                      <a:r>
                        <a:rPr sz="7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dirty="0">
                          <a:latin typeface="Trebuchet MS"/>
                          <a:cs typeface="Trebuchet MS"/>
                        </a:rPr>
                        <a:t>90km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2526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City</a:t>
                      </a:r>
                      <a:r>
                        <a:rPr sz="7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0" dirty="0">
                          <a:latin typeface="Trebuchet MS"/>
                          <a:cs typeface="Trebuchet MS"/>
                        </a:rPr>
                        <a:t>Centre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dirty="0"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7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Trebuchet MS"/>
                          <a:cs typeface="Trebuchet MS"/>
                        </a:rPr>
                        <a:t>km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25637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spc="-10" dirty="0">
                          <a:latin typeface="Trebuchet MS"/>
                          <a:cs typeface="Trebuchet MS"/>
                        </a:rPr>
                        <a:t>Zenica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dirty="0">
                          <a:latin typeface="Trebuchet MS"/>
                          <a:cs typeface="Trebuchet MS"/>
                        </a:rPr>
                        <a:t>50</a:t>
                      </a:r>
                      <a:r>
                        <a:rPr sz="7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Trebuchet MS"/>
                          <a:cs typeface="Trebuchet MS"/>
                        </a:rPr>
                        <a:t>km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2526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Road</a:t>
                      </a:r>
                      <a:r>
                        <a:rPr sz="7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Trebuchet MS"/>
                          <a:cs typeface="Trebuchet MS"/>
                        </a:rPr>
                        <a:t>Condition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Good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091717" y="1535935"/>
            <a:ext cx="2815170" cy="104878"/>
          </a:xfrm>
          <a:custGeom>
            <a:avLst/>
            <a:gdLst/>
            <a:ahLst/>
            <a:cxnLst/>
            <a:rect l="l" t="t" r="r" b="b"/>
            <a:pathLst>
              <a:path w="2553335" h="194310">
                <a:moveTo>
                  <a:pt x="0" y="194195"/>
                </a:moveTo>
                <a:lnTo>
                  <a:pt x="2553081" y="194195"/>
                </a:lnTo>
                <a:lnTo>
                  <a:pt x="2553081" y="0"/>
                </a:lnTo>
                <a:lnTo>
                  <a:pt x="0" y="0"/>
                </a:lnTo>
                <a:lnTo>
                  <a:pt x="0" y="194195"/>
                </a:lnTo>
                <a:close/>
              </a:path>
            </a:pathLst>
          </a:custGeom>
          <a:solidFill>
            <a:srgbClr val="5FC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91717" y="1640744"/>
            <a:ext cx="1407935" cy="104878"/>
          </a:xfrm>
          <a:custGeom>
            <a:avLst/>
            <a:gdLst/>
            <a:ahLst/>
            <a:cxnLst/>
            <a:rect l="l" t="t" r="r" b="b"/>
            <a:pathLst>
              <a:path w="1276985" h="194310">
                <a:moveTo>
                  <a:pt x="0" y="194195"/>
                </a:moveTo>
                <a:lnTo>
                  <a:pt x="1276477" y="194195"/>
                </a:lnTo>
                <a:lnTo>
                  <a:pt x="1276477" y="0"/>
                </a:lnTo>
                <a:lnTo>
                  <a:pt x="0" y="0"/>
                </a:lnTo>
                <a:lnTo>
                  <a:pt x="0" y="194195"/>
                </a:lnTo>
                <a:close/>
              </a:path>
            </a:pathLst>
          </a:custGeom>
          <a:solidFill>
            <a:srgbClr val="D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1717" y="1745553"/>
            <a:ext cx="1407935" cy="104878"/>
          </a:xfrm>
          <a:custGeom>
            <a:avLst/>
            <a:gdLst/>
            <a:ahLst/>
            <a:cxnLst/>
            <a:rect l="l" t="t" r="r" b="b"/>
            <a:pathLst>
              <a:path w="1276985" h="194310">
                <a:moveTo>
                  <a:pt x="0" y="194195"/>
                </a:moveTo>
                <a:lnTo>
                  <a:pt x="1276477" y="194195"/>
                </a:lnTo>
                <a:lnTo>
                  <a:pt x="1276477" y="0"/>
                </a:lnTo>
                <a:lnTo>
                  <a:pt x="0" y="0"/>
                </a:lnTo>
                <a:lnTo>
                  <a:pt x="0" y="194195"/>
                </a:lnTo>
                <a:close/>
              </a:path>
            </a:pathLst>
          </a:custGeom>
          <a:solidFill>
            <a:srgbClr val="EAF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1717" y="1850362"/>
            <a:ext cx="1407935" cy="104878"/>
          </a:xfrm>
          <a:custGeom>
            <a:avLst/>
            <a:gdLst/>
            <a:ahLst/>
            <a:cxnLst/>
            <a:rect l="l" t="t" r="r" b="b"/>
            <a:pathLst>
              <a:path w="1276985" h="194310">
                <a:moveTo>
                  <a:pt x="0" y="194195"/>
                </a:moveTo>
                <a:lnTo>
                  <a:pt x="1276477" y="194195"/>
                </a:lnTo>
                <a:lnTo>
                  <a:pt x="1276477" y="0"/>
                </a:lnTo>
                <a:lnTo>
                  <a:pt x="0" y="0"/>
                </a:lnTo>
                <a:lnTo>
                  <a:pt x="0" y="194195"/>
                </a:lnTo>
                <a:close/>
              </a:path>
            </a:pathLst>
          </a:custGeom>
          <a:solidFill>
            <a:srgbClr val="D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1717" y="1955171"/>
            <a:ext cx="1407935" cy="104878"/>
          </a:xfrm>
          <a:custGeom>
            <a:avLst/>
            <a:gdLst/>
            <a:ahLst/>
            <a:cxnLst/>
            <a:rect l="l" t="t" r="r" b="b"/>
            <a:pathLst>
              <a:path w="1276985" h="194310">
                <a:moveTo>
                  <a:pt x="0" y="194195"/>
                </a:moveTo>
                <a:lnTo>
                  <a:pt x="1276477" y="194195"/>
                </a:lnTo>
                <a:lnTo>
                  <a:pt x="1276477" y="0"/>
                </a:lnTo>
                <a:lnTo>
                  <a:pt x="0" y="0"/>
                </a:lnTo>
                <a:lnTo>
                  <a:pt x="0" y="194195"/>
                </a:lnTo>
                <a:close/>
              </a:path>
            </a:pathLst>
          </a:custGeom>
          <a:solidFill>
            <a:srgbClr val="EAF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1717" y="2059980"/>
            <a:ext cx="1407935" cy="104878"/>
          </a:xfrm>
          <a:custGeom>
            <a:avLst/>
            <a:gdLst/>
            <a:ahLst/>
            <a:cxnLst/>
            <a:rect l="l" t="t" r="r" b="b"/>
            <a:pathLst>
              <a:path w="1276985" h="194310">
                <a:moveTo>
                  <a:pt x="0" y="194195"/>
                </a:moveTo>
                <a:lnTo>
                  <a:pt x="1276477" y="194195"/>
                </a:lnTo>
                <a:lnTo>
                  <a:pt x="1276477" y="0"/>
                </a:lnTo>
                <a:lnTo>
                  <a:pt x="0" y="0"/>
                </a:lnTo>
                <a:lnTo>
                  <a:pt x="0" y="194195"/>
                </a:lnTo>
                <a:close/>
              </a:path>
            </a:pathLst>
          </a:custGeom>
          <a:solidFill>
            <a:srgbClr val="D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91717" y="2164789"/>
            <a:ext cx="1407935" cy="104878"/>
          </a:xfrm>
          <a:custGeom>
            <a:avLst/>
            <a:gdLst/>
            <a:ahLst/>
            <a:cxnLst/>
            <a:rect l="l" t="t" r="r" b="b"/>
            <a:pathLst>
              <a:path w="1276985" h="194310">
                <a:moveTo>
                  <a:pt x="0" y="194195"/>
                </a:moveTo>
                <a:lnTo>
                  <a:pt x="1276477" y="194195"/>
                </a:lnTo>
                <a:lnTo>
                  <a:pt x="1276477" y="0"/>
                </a:lnTo>
                <a:lnTo>
                  <a:pt x="0" y="0"/>
                </a:lnTo>
                <a:lnTo>
                  <a:pt x="0" y="194195"/>
                </a:lnTo>
                <a:close/>
              </a:path>
            </a:pathLst>
          </a:custGeom>
          <a:solidFill>
            <a:srgbClr val="EAF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91717" y="2269598"/>
            <a:ext cx="1407935" cy="104878"/>
          </a:xfrm>
          <a:custGeom>
            <a:avLst/>
            <a:gdLst/>
            <a:ahLst/>
            <a:cxnLst/>
            <a:rect l="l" t="t" r="r" b="b"/>
            <a:pathLst>
              <a:path w="1276985" h="194310">
                <a:moveTo>
                  <a:pt x="0" y="194195"/>
                </a:moveTo>
                <a:lnTo>
                  <a:pt x="1276477" y="194195"/>
                </a:lnTo>
                <a:lnTo>
                  <a:pt x="1276477" y="0"/>
                </a:lnTo>
                <a:lnTo>
                  <a:pt x="0" y="0"/>
                </a:lnTo>
                <a:lnTo>
                  <a:pt x="0" y="194195"/>
                </a:lnTo>
                <a:close/>
              </a:path>
            </a:pathLst>
          </a:custGeom>
          <a:solidFill>
            <a:srgbClr val="D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1717" y="2374407"/>
            <a:ext cx="1407935" cy="104878"/>
          </a:xfrm>
          <a:custGeom>
            <a:avLst/>
            <a:gdLst/>
            <a:ahLst/>
            <a:cxnLst/>
            <a:rect l="l" t="t" r="r" b="b"/>
            <a:pathLst>
              <a:path w="1276985" h="194310">
                <a:moveTo>
                  <a:pt x="0" y="194195"/>
                </a:moveTo>
                <a:lnTo>
                  <a:pt x="1276477" y="194195"/>
                </a:lnTo>
                <a:lnTo>
                  <a:pt x="1276477" y="0"/>
                </a:lnTo>
                <a:lnTo>
                  <a:pt x="0" y="0"/>
                </a:lnTo>
                <a:lnTo>
                  <a:pt x="0" y="194195"/>
                </a:lnTo>
                <a:close/>
              </a:path>
            </a:pathLst>
          </a:custGeom>
          <a:solidFill>
            <a:srgbClr val="EAF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1717" y="2479216"/>
            <a:ext cx="1407935" cy="104878"/>
          </a:xfrm>
          <a:custGeom>
            <a:avLst/>
            <a:gdLst/>
            <a:ahLst/>
            <a:cxnLst/>
            <a:rect l="l" t="t" r="r" b="b"/>
            <a:pathLst>
              <a:path w="1276985" h="194310">
                <a:moveTo>
                  <a:pt x="0" y="194195"/>
                </a:moveTo>
                <a:lnTo>
                  <a:pt x="1276477" y="194195"/>
                </a:lnTo>
                <a:lnTo>
                  <a:pt x="1276477" y="0"/>
                </a:lnTo>
                <a:lnTo>
                  <a:pt x="0" y="0"/>
                </a:lnTo>
                <a:lnTo>
                  <a:pt x="0" y="194195"/>
                </a:lnTo>
                <a:close/>
              </a:path>
            </a:pathLst>
          </a:custGeom>
          <a:solidFill>
            <a:srgbClr val="D2E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084715" y="1532515"/>
          <a:ext cx="2814470" cy="12837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235"/>
                <a:gridCol w="1407235"/>
              </a:tblGrid>
              <a:tr h="128409"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1" spc="-10" dirty="0">
                          <a:latin typeface="Trebuchet MS"/>
                          <a:cs typeface="Trebuchet MS"/>
                        </a:rPr>
                        <a:t>Infrastructure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803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Size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2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dirty="0">
                          <a:latin typeface="Trebuchet MS"/>
                          <a:cs typeface="Trebuchet MS"/>
                        </a:rPr>
                        <a:t>14</a:t>
                      </a:r>
                      <a:r>
                        <a:rPr sz="7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0" dirty="0">
                          <a:latin typeface="Trebuchet MS"/>
                          <a:cs typeface="Trebuchet MS"/>
                        </a:rPr>
                        <a:t>ha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2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2840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10" dirty="0">
                          <a:latin typeface="Trebuchet MS"/>
                          <a:cs typeface="Trebuchet MS"/>
                        </a:rPr>
                        <a:t>Estimated</a:t>
                      </a:r>
                      <a:r>
                        <a:rPr sz="7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Trebuchet MS"/>
                          <a:cs typeface="Trebuchet MS"/>
                        </a:rPr>
                        <a:t>Value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8 – </a:t>
                      </a:r>
                      <a:r>
                        <a:rPr sz="700" dirty="0">
                          <a:latin typeface="Trebuchet MS"/>
                          <a:cs typeface="Trebuchet MS"/>
                        </a:rPr>
                        <a:t>11</a:t>
                      </a:r>
                      <a:r>
                        <a:rPr sz="7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0" dirty="0">
                          <a:latin typeface="Trebuchet MS"/>
                          <a:cs typeface="Trebuchet MS"/>
                        </a:rPr>
                        <a:t>Euro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2840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10" dirty="0">
                          <a:latin typeface="Trebuchet MS"/>
                          <a:cs typeface="Trebuchet MS"/>
                        </a:rPr>
                        <a:t>Electricity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Available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2840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Gas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7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Trebuchet MS"/>
                          <a:cs typeface="Trebuchet MS"/>
                        </a:rPr>
                        <a:t>Available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2840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10" dirty="0">
                          <a:latin typeface="Trebuchet MS"/>
                          <a:cs typeface="Trebuchet MS"/>
                        </a:rPr>
                        <a:t>Water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Available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2840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Drainage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Not</a:t>
                      </a:r>
                      <a:r>
                        <a:rPr sz="7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Trebuchet MS"/>
                          <a:cs typeface="Trebuchet MS"/>
                        </a:rPr>
                        <a:t>Available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2840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Waste</a:t>
                      </a:r>
                      <a:r>
                        <a:rPr sz="7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Trebuchet MS"/>
                          <a:cs typeface="Trebuchet MS"/>
                        </a:rPr>
                        <a:t>Disposal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Available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2840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10" dirty="0">
                          <a:latin typeface="Trebuchet MS"/>
                          <a:cs typeface="Trebuchet MS"/>
                        </a:rPr>
                        <a:t>Telecommunications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Available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2840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Ownership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Trebuchet MS"/>
                          <a:cs typeface="Trebuchet MS"/>
                        </a:rPr>
                        <a:t>Privat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2637623" y="315896"/>
            <a:ext cx="3325275" cy="1228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23375" y="458772"/>
            <a:ext cx="2624598" cy="856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74647" y="434917"/>
            <a:ext cx="2722755" cy="904141"/>
          </a:xfrm>
          <a:custGeom>
            <a:avLst/>
            <a:gdLst/>
            <a:ahLst/>
            <a:cxnLst/>
            <a:rect l="l" t="t" r="r" b="b"/>
            <a:pathLst>
              <a:path w="2469515" h="1675129">
                <a:moveTo>
                  <a:pt x="307936" y="0"/>
                </a:moveTo>
                <a:lnTo>
                  <a:pt x="2469261" y="0"/>
                </a:lnTo>
                <a:lnTo>
                  <a:pt x="2469261" y="1367536"/>
                </a:lnTo>
                <a:lnTo>
                  <a:pt x="2462784" y="1428750"/>
                </a:lnTo>
                <a:lnTo>
                  <a:pt x="2444877" y="1487551"/>
                </a:lnTo>
                <a:lnTo>
                  <a:pt x="2416556" y="1539113"/>
                </a:lnTo>
                <a:lnTo>
                  <a:pt x="2378583" y="1584960"/>
                </a:lnTo>
                <a:lnTo>
                  <a:pt x="2333244" y="1622425"/>
                </a:lnTo>
                <a:lnTo>
                  <a:pt x="2281301" y="1650746"/>
                </a:lnTo>
                <a:lnTo>
                  <a:pt x="2222500" y="1668652"/>
                </a:lnTo>
                <a:lnTo>
                  <a:pt x="2161286" y="1675129"/>
                </a:lnTo>
                <a:lnTo>
                  <a:pt x="0" y="1675129"/>
                </a:lnTo>
                <a:lnTo>
                  <a:pt x="0" y="307975"/>
                </a:lnTo>
                <a:lnTo>
                  <a:pt x="1346" y="277241"/>
                </a:lnTo>
                <a:lnTo>
                  <a:pt x="13766" y="217424"/>
                </a:lnTo>
                <a:lnTo>
                  <a:pt x="52603" y="136144"/>
                </a:lnTo>
                <a:lnTo>
                  <a:pt x="90182" y="90170"/>
                </a:lnTo>
                <a:lnTo>
                  <a:pt x="136105" y="52577"/>
                </a:lnTo>
                <a:lnTo>
                  <a:pt x="187960" y="24383"/>
                </a:lnTo>
                <a:lnTo>
                  <a:pt x="246722" y="6476"/>
                </a:lnTo>
                <a:lnTo>
                  <a:pt x="307936" y="0"/>
                </a:lnTo>
                <a:close/>
              </a:path>
            </a:pathLst>
          </a:custGeom>
          <a:ln w="88392">
            <a:solidFill>
              <a:srgbClr val="0E7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593560"/>
            <a:ext cx="3138764" cy="23171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9498" y="2779462"/>
            <a:ext cx="2409522" cy="1945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0770" y="2755607"/>
            <a:ext cx="2507119" cy="1993359"/>
          </a:xfrm>
          <a:custGeom>
            <a:avLst/>
            <a:gdLst/>
            <a:ahLst/>
            <a:cxnLst/>
            <a:rect l="l" t="t" r="r" b="b"/>
            <a:pathLst>
              <a:path w="2273935" h="3693159">
                <a:moveTo>
                  <a:pt x="407352" y="0"/>
                </a:moveTo>
                <a:lnTo>
                  <a:pt x="2273935" y="0"/>
                </a:lnTo>
                <a:lnTo>
                  <a:pt x="2273935" y="3285490"/>
                </a:lnTo>
                <a:lnTo>
                  <a:pt x="2271776" y="3326129"/>
                </a:lnTo>
                <a:lnTo>
                  <a:pt x="2265680" y="3366389"/>
                </a:lnTo>
                <a:lnTo>
                  <a:pt x="2255774" y="3405631"/>
                </a:lnTo>
                <a:lnTo>
                  <a:pt x="2241931" y="3443224"/>
                </a:lnTo>
                <a:lnTo>
                  <a:pt x="2224532" y="3479291"/>
                </a:lnTo>
                <a:lnTo>
                  <a:pt x="2204085" y="3512693"/>
                </a:lnTo>
                <a:lnTo>
                  <a:pt x="2180590" y="3544189"/>
                </a:lnTo>
                <a:lnTo>
                  <a:pt x="2154301" y="3573145"/>
                </a:lnTo>
                <a:lnTo>
                  <a:pt x="2125345" y="3599421"/>
                </a:lnTo>
                <a:lnTo>
                  <a:pt x="2093849" y="3622929"/>
                </a:lnTo>
                <a:lnTo>
                  <a:pt x="2060448" y="3643414"/>
                </a:lnTo>
                <a:lnTo>
                  <a:pt x="2024380" y="3660775"/>
                </a:lnTo>
                <a:lnTo>
                  <a:pt x="1986788" y="3674630"/>
                </a:lnTo>
                <a:lnTo>
                  <a:pt x="1947672" y="3684447"/>
                </a:lnTo>
                <a:lnTo>
                  <a:pt x="1907286" y="3690645"/>
                </a:lnTo>
                <a:lnTo>
                  <a:pt x="1866646" y="3692804"/>
                </a:lnTo>
                <a:lnTo>
                  <a:pt x="0" y="3692804"/>
                </a:lnTo>
                <a:lnTo>
                  <a:pt x="0" y="407288"/>
                </a:lnTo>
                <a:lnTo>
                  <a:pt x="2158" y="366649"/>
                </a:lnTo>
                <a:lnTo>
                  <a:pt x="8369" y="326389"/>
                </a:lnTo>
                <a:lnTo>
                  <a:pt x="18173" y="287147"/>
                </a:lnTo>
                <a:lnTo>
                  <a:pt x="32042" y="249554"/>
                </a:lnTo>
                <a:lnTo>
                  <a:pt x="49403" y="213487"/>
                </a:lnTo>
                <a:lnTo>
                  <a:pt x="69888" y="180086"/>
                </a:lnTo>
                <a:lnTo>
                  <a:pt x="93395" y="148589"/>
                </a:lnTo>
                <a:lnTo>
                  <a:pt x="119672" y="119634"/>
                </a:lnTo>
                <a:lnTo>
                  <a:pt x="148615" y="93345"/>
                </a:lnTo>
                <a:lnTo>
                  <a:pt x="180111" y="69850"/>
                </a:lnTo>
                <a:lnTo>
                  <a:pt x="213499" y="49402"/>
                </a:lnTo>
                <a:lnTo>
                  <a:pt x="249567" y="32003"/>
                </a:lnTo>
                <a:lnTo>
                  <a:pt x="287134" y="18161"/>
                </a:lnTo>
                <a:lnTo>
                  <a:pt x="326364" y="8382"/>
                </a:lnTo>
                <a:lnTo>
                  <a:pt x="366674" y="2159"/>
                </a:lnTo>
                <a:lnTo>
                  <a:pt x="407352" y="0"/>
                </a:lnTo>
                <a:close/>
              </a:path>
            </a:pathLst>
          </a:custGeom>
          <a:ln w="88392">
            <a:solidFill>
              <a:srgbClr val="0E7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"/>
          <p:cNvSpPr/>
          <p:nvPr/>
        </p:nvSpPr>
        <p:spPr>
          <a:xfrm>
            <a:off x="6066647" y="101582"/>
            <a:ext cx="542040" cy="5715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Picture 23" descr="lijesnica.jpg"/>
          <p:cNvPicPr>
            <a:picLocks noChangeAspect="1"/>
          </p:cNvPicPr>
          <p:nvPr/>
        </p:nvPicPr>
        <p:blipFill>
          <a:blip r:embed="rId8" cstate="print"/>
          <a:srcRect l="21655" r="2759" b="33967"/>
          <a:stretch>
            <a:fillRect/>
          </a:stretch>
        </p:blipFill>
        <p:spPr>
          <a:xfrm>
            <a:off x="3066251" y="2959102"/>
            <a:ext cx="2824098" cy="17446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62124" y="325121"/>
          <a:ext cx="2661252" cy="923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339"/>
                <a:gridCol w="2277913"/>
              </a:tblGrid>
              <a:tr h="205089">
                <a:tc gridSpan="2"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5" dirty="0">
                          <a:latin typeface="+mj-lt"/>
                          <a:cs typeface="Trebuchet MS"/>
                        </a:rPr>
                        <a:t>Novi</a:t>
                      </a:r>
                      <a:r>
                        <a:rPr sz="800" b="1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b="1" spc="-5" dirty="0">
                          <a:latin typeface="+mj-lt"/>
                          <a:cs typeface="Trebuchet MS"/>
                        </a:rPr>
                        <a:t>Seher</a:t>
                      </a:r>
                      <a:endParaRPr sz="800" b="1">
                        <a:latin typeface="+mj-lt"/>
                        <a:cs typeface="Trebuchet MS"/>
                      </a:endParaRPr>
                    </a:p>
                  </a:txBody>
                  <a:tcPr marL="0" marR="0" marT="856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1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00" b="0" spc="-40" dirty="0">
                          <a:latin typeface="+mj-lt"/>
                          <a:cs typeface="Trebuchet MS"/>
                        </a:rPr>
                        <a:t>Type</a:t>
                      </a:r>
                      <a:endParaRPr sz="700" b="0">
                        <a:latin typeface="+mj-lt"/>
                        <a:cs typeface="Trebuchet MS"/>
                      </a:endParaRPr>
                    </a:p>
                  </a:txBody>
                  <a:tcPr marL="0" marR="0" marT="856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00" b="0" spc="-5" dirty="0">
                          <a:latin typeface="+mj-lt"/>
                          <a:cs typeface="Trebuchet MS"/>
                        </a:rPr>
                        <a:t>Greenfield</a:t>
                      </a:r>
                      <a:endParaRPr sz="700" b="0">
                        <a:latin typeface="+mj-lt"/>
                        <a:cs typeface="Trebuchet MS"/>
                      </a:endParaRPr>
                    </a:p>
                  </a:txBody>
                  <a:tcPr marL="0" marR="0" marT="856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21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00" b="0" dirty="0">
                          <a:latin typeface="+mj-lt"/>
                          <a:cs typeface="Trebuchet MS"/>
                        </a:rPr>
                        <a:t>Location</a:t>
                      </a:r>
                      <a:endParaRPr sz="700" b="0">
                        <a:latin typeface="+mj-lt"/>
                        <a:cs typeface="Trebuchet MS"/>
                      </a:endParaRPr>
                    </a:p>
                  </a:txBody>
                  <a:tcPr marL="0" marR="0" marT="856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00" b="0" spc="-5" dirty="0">
                          <a:latin typeface="+mj-lt"/>
                          <a:cs typeface="Trebuchet MS"/>
                        </a:rPr>
                        <a:t>Novi </a:t>
                      </a:r>
                      <a:r>
                        <a:rPr sz="700" b="0" spc="-30" dirty="0">
                          <a:latin typeface="+mj-lt"/>
                          <a:cs typeface="Trebuchet MS"/>
                        </a:rPr>
                        <a:t>Seher, </a:t>
                      </a:r>
                      <a:r>
                        <a:rPr sz="700" b="0" spc="-10" dirty="0">
                          <a:latin typeface="+mj-lt"/>
                          <a:cs typeface="Trebuchet MS"/>
                        </a:rPr>
                        <a:t>74250</a:t>
                      </a:r>
                      <a:r>
                        <a:rPr sz="700" b="0" spc="-3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b="0" spc="-5" dirty="0">
                          <a:latin typeface="+mj-lt"/>
                          <a:cs typeface="Trebuchet MS"/>
                        </a:rPr>
                        <a:t>maglaj</a:t>
                      </a:r>
                      <a:endParaRPr sz="700" b="0">
                        <a:latin typeface="+mj-lt"/>
                        <a:cs typeface="Trebuchet MS"/>
                      </a:endParaRPr>
                    </a:p>
                  </a:txBody>
                  <a:tcPr marL="0" marR="0" marT="856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2126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pc="-5" dirty="0">
                          <a:latin typeface="+mj-lt"/>
                          <a:cs typeface="Trebuchet MS"/>
                        </a:rPr>
                        <a:t>Adress</a:t>
                      </a:r>
                      <a:endParaRPr sz="700" b="0">
                        <a:latin typeface="+mj-lt"/>
                        <a:cs typeface="Trebuchet MS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pc="-5" dirty="0">
                          <a:latin typeface="+mj-lt"/>
                          <a:cs typeface="Trebuchet MS"/>
                        </a:rPr>
                        <a:t>Novi </a:t>
                      </a:r>
                      <a:r>
                        <a:rPr sz="700" b="0" dirty="0">
                          <a:latin typeface="+mj-lt"/>
                          <a:cs typeface="Trebuchet MS"/>
                        </a:rPr>
                        <a:t>Seher</a:t>
                      </a:r>
                      <a:r>
                        <a:rPr sz="700" b="0" spc="-5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b="0" dirty="0">
                          <a:latin typeface="+mj-lt"/>
                          <a:cs typeface="Trebuchet MS"/>
                        </a:rPr>
                        <a:t>bb</a:t>
                      </a:r>
                      <a:endParaRPr sz="700" b="0">
                        <a:latin typeface="+mj-lt"/>
                        <a:cs typeface="Trebuchet MS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318676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pc="-5" dirty="0">
                          <a:latin typeface="+mj-lt"/>
                          <a:cs typeface="Trebuchet MS"/>
                        </a:rPr>
                        <a:t>Concact</a:t>
                      </a:r>
                      <a:endParaRPr sz="700" b="0">
                        <a:latin typeface="+mj-lt"/>
                        <a:cs typeface="Trebuchet MS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5391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dirty="0">
                          <a:latin typeface="+mj-lt"/>
                          <a:cs typeface="Trebuchet MS"/>
                        </a:rPr>
                        <a:t>Nermin </a:t>
                      </a:r>
                      <a:r>
                        <a:rPr sz="700" b="0" spc="-5">
                          <a:latin typeface="+mj-lt"/>
                          <a:cs typeface="Trebuchet MS"/>
                        </a:rPr>
                        <a:t>Beslagic  </a:t>
                      </a:r>
                      <a:endParaRPr lang="en-GB" sz="700" b="0" spc="-5" dirty="0" smtClean="0">
                        <a:latin typeface="+mj-lt"/>
                        <a:cs typeface="Trebuchet MS"/>
                      </a:endParaRPr>
                    </a:p>
                    <a:p>
                      <a:pPr marL="41910" marR="5391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u="sng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nerm</a:t>
                      </a:r>
                      <a:r>
                        <a:rPr sz="700" b="0" u="sng" spc="5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i</a:t>
                      </a:r>
                      <a:r>
                        <a:rPr sz="700" b="0" u="sng" spc="-10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n</a:t>
                      </a:r>
                      <a:r>
                        <a:rPr sz="700" b="0" u="sng" spc="5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.</a:t>
                      </a:r>
                      <a:r>
                        <a:rPr sz="700" b="0" u="sng" spc="-10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besl</a:t>
                      </a:r>
                      <a:r>
                        <a:rPr sz="700" b="0" u="sng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ag</a:t>
                      </a:r>
                      <a:r>
                        <a:rPr sz="700" b="0" u="sng" spc="-10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i</a:t>
                      </a:r>
                      <a:r>
                        <a:rPr sz="700" b="0" u="sng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c@mag</a:t>
                      </a:r>
                      <a:r>
                        <a:rPr sz="700" b="0" u="sng" spc="-10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la</a:t>
                      </a:r>
                      <a:r>
                        <a:rPr sz="700" b="0" u="sng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j</a:t>
                      </a:r>
                      <a:r>
                        <a:rPr sz="700" b="0" u="sng" spc="-5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.</a:t>
                      </a:r>
                      <a:r>
                        <a:rPr sz="700" b="0" u="sng" spc="-10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b</a:t>
                      </a:r>
                      <a:r>
                        <a:rPr sz="700" b="0" u="sng" smtClean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2"/>
                        </a:rPr>
                        <a:t>a </a:t>
                      </a:r>
                      <a:endParaRPr lang="en-GB" sz="700" b="0" u="sng" dirty="0" smtClean="0">
                        <a:solidFill>
                          <a:srgbClr val="3ECDE7"/>
                        </a:solidFill>
                        <a:uFill>
                          <a:solidFill>
                            <a:srgbClr val="3ECDE7"/>
                          </a:solidFill>
                        </a:uFill>
                        <a:latin typeface="+mj-lt"/>
                        <a:cs typeface="Trebuchet MS"/>
                      </a:endParaRPr>
                    </a:p>
                    <a:p>
                      <a:pPr marL="41910" marR="5391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mtClean="0">
                          <a:solidFill>
                            <a:srgbClr val="3ECDE7"/>
                          </a:solidFill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b="0" spc="-5" dirty="0">
                          <a:latin typeface="+mj-lt"/>
                          <a:cs typeface="Times New Roman"/>
                        </a:rPr>
                        <a:t>(+387</a:t>
                      </a:r>
                      <a:r>
                        <a:rPr sz="700" b="0" spc="-5">
                          <a:latin typeface="+mj-lt"/>
                          <a:cs typeface="Times New Roman"/>
                        </a:rPr>
                        <a:t>)</a:t>
                      </a:r>
                      <a:r>
                        <a:rPr sz="700" b="0" spc="5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700" b="0" spc="-5" smtClean="0">
                          <a:latin typeface="+mj-lt"/>
                          <a:cs typeface="Times New Roman"/>
                        </a:rPr>
                        <a:t>032/</a:t>
                      </a:r>
                      <a:r>
                        <a:rPr lang="en-GB" sz="700" b="0" spc="-5" dirty="0" smtClean="0">
                          <a:latin typeface="+mj-lt"/>
                          <a:cs typeface="Times New Roman"/>
                        </a:rPr>
                        <a:t>465-823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0169" y="1387466"/>
          <a:ext cx="2643206" cy="954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3445"/>
                <a:gridCol w="1929761"/>
              </a:tblGrid>
              <a:tr h="131954">
                <a:tc gridSpan="2"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-5" dirty="0">
                          <a:latin typeface="+mj-lt"/>
                          <a:cs typeface="Trebuchet MS"/>
                        </a:rPr>
                        <a:t>Connections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1885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Highway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0 </a:t>
                      </a:r>
                      <a:r>
                        <a:rPr sz="700" spc="-10" dirty="0">
                          <a:latin typeface="+mj-lt"/>
                          <a:cs typeface="Trebuchet MS"/>
                        </a:rPr>
                        <a:t>km</a:t>
                      </a:r>
                      <a:r>
                        <a:rPr sz="700" spc="-2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(M-17)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31885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Railroad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dirty="0">
                          <a:latin typeface="+mj-lt"/>
                          <a:cs typeface="Trebuchet MS"/>
                        </a:rPr>
                        <a:t>10</a:t>
                      </a:r>
                      <a:r>
                        <a:rPr sz="700" spc="-1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km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63542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10" dirty="0">
                          <a:latin typeface="+mj-lt"/>
                          <a:cs typeface="Trebuchet MS"/>
                        </a:rPr>
                        <a:t>Airport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1885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Sarajevo </a:t>
                      </a:r>
                      <a:r>
                        <a:rPr sz="700" dirty="0">
                          <a:latin typeface="+mj-lt"/>
                          <a:cs typeface="Trebuchet MS"/>
                        </a:rPr>
                        <a:t>120</a:t>
                      </a:r>
                      <a:r>
                        <a:rPr sz="700" spc="-6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km  Tuzla</a:t>
                      </a:r>
                      <a:r>
                        <a:rPr sz="700" spc="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dirty="0">
                          <a:latin typeface="+mj-lt"/>
                          <a:cs typeface="Trebuchet MS"/>
                        </a:rPr>
                        <a:t>88km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31885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City</a:t>
                      </a:r>
                      <a:r>
                        <a:rPr sz="700" spc="-10" dirty="0">
                          <a:latin typeface="+mj-lt"/>
                          <a:cs typeface="Trebuchet MS"/>
                        </a:rPr>
                        <a:t> Centre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3</a:t>
                      </a:r>
                      <a:r>
                        <a:rPr sz="70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km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31954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10" dirty="0">
                          <a:latin typeface="+mj-lt"/>
                          <a:cs typeface="Trebuchet MS"/>
                        </a:rPr>
                        <a:t>Zenica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dirty="0">
                          <a:latin typeface="+mj-lt"/>
                          <a:cs typeface="Trebuchet MS"/>
                        </a:rPr>
                        <a:t>57</a:t>
                      </a:r>
                      <a:r>
                        <a:rPr sz="700" spc="-1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km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31885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Road</a:t>
                      </a:r>
                      <a:r>
                        <a:rPr sz="70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Condition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Good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66251" y="315896"/>
          <a:ext cx="2077997" cy="16430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5951"/>
                <a:gridCol w="1172046"/>
              </a:tblGrid>
              <a:tr h="214314"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-10" dirty="0">
                          <a:latin typeface="+mj-lt"/>
                          <a:cs typeface="Trebuchet MS"/>
                        </a:rPr>
                        <a:t>Infrastructure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1616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Size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2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dirty="0">
                          <a:latin typeface="+mj-lt"/>
                          <a:cs typeface="Trebuchet MS"/>
                        </a:rPr>
                        <a:t>16</a:t>
                      </a:r>
                      <a:r>
                        <a:rPr sz="700" spc="-1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10" dirty="0">
                          <a:latin typeface="+mj-lt"/>
                          <a:cs typeface="Trebuchet MS"/>
                        </a:rPr>
                        <a:t>ha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2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62094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10" dirty="0">
                          <a:latin typeface="+mj-lt"/>
                          <a:cs typeface="Trebuchet MS"/>
                        </a:rPr>
                        <a:t>Estimated</a:t>
                      </a:r>
                      <a:r>
                        <a:rPr sz="700" spc="1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Value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dirty="0">
                          <a:latin typeface="+mj-lt"/>
                          <a:cs typeface="Trebuchet MS"/>
                        </a:rPr>
                        <a:t>10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– 13</a:t>
                      </a:r>
                      <a:r>
                        <a:rPr sz="700" spc="-3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10" dirty="0">
                          <a:latin typeface="+mj-lt"/>
                          <a:cs typeface="Trebuchet MS"/>
                        </a:rPr>
                        <a:t>Euro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62094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10" dirty="0">
                          <a:latin typeface="+mj-lt"/>
                          <a:cs typeface="Trebuchet MS"/>
                        </a:rPr>
                        <a:t>Electricity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Available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62094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Gas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Not</a:t>
                      </a:r>
                      <a:r>
                        <a:rPr sz="700" spc="-1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Available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62094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10" dirty="0">
                          <a:latin typeface="+mj-lt"/>
                          <a:cs typeface="Trebuchet MS"/>
                        </a:rPr>
                        <a:t>Water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Available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62094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Drainage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Not</a:t>
                      </a:r>
                      <a:r>
                        <a:rPr sz="700" spc="-1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Available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62094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Waste</a:t>
                      </a:r>
                      <a:r>
                        <a:rPr sz="700" spc="-1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Disposal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Available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132490">
                <a:tc>
                  <a:txBody>
                    <a:bodyPr/>
                    <a:lstStyle/>
                    <a:p>
                      <a:pPr marL="41910" marR="857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10" smtClean="0">
                          <a:latin typeface="+mj-lt"/>
                          <a:cs typeface="Trebuchet MS"/>
                        </a:rPr>
                        <a:t>Telecommunications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Available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162094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Ownership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Privat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" y="2276049"/>
            <a:ext cx="4288075" cy="15332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1178" y="2461950"/>
            <a:ext cx="3557154" cy="1161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2451" y="2438095"/>
            <a:ext cx="3655311" cy="1209520"/>
          </a:xfrm>
          <a:custGeom>
            <a:avLst/>
            <a:gdLst/>
            <a:ahLst/>
            <a:cxnLst/>
            <a:rect l="l" t="t" r="r" b="b"/>
            <a:pathLst>
              <a:path w="3315335" h="2240915">
                <a:moveTo>
                  <a:pt x="401777" y="0"/>
                </a:moveTo>
                <a:lnTo>
                  <a:pt x="3314954" y="0"/>
                </a:lnTo>
                <a:lnTo>
                  <a:pt x="3314954" y="1838833"/>
                </a:lnTo>
                <a:lnTo>
                  <a:pt x="3312794" y="1878584"/>
                </a:lnTo>
                <a:lnTo>
                  <a:pt x="3307079" y="1918715"/>
                </a:lnTo>
                <a:lnTo>
                  <a:pt x="3296792" y="1957577"/>
                </a:lnTo>
                <a:lnTo>
                  <a:pt x="3283457" y="1994535"/>
                </a:lnTo>
                <a:lnTo>
                  <a:pt x="3266440" y="2029840"/>
                </a:lnTo>
                <a:lnTo>
                  <a:pt x="3246247" y="2062988"/>
                </a:lnTo>
                <a:lnTo>
                  <a:pt x="3222752" y="2094102"/>
                </a:lnTo>
                <a:lnTo>
                  <a:pt x="3196844" y="2122551"/>
                </a:lnTo>
                <a:lnTo>
                  <a:pt x="3168396" y="2148332"/>
                </a:lnTo>
                <a:lnTo>
                  <a:pt x="3137281" y="2171954"/>
                </a:lnTo>
                <a:lnTo>
                  <a:pt x="3104134" y="2192020"/>
                </a:lnTo>
                <a:lnTo>
                  <a:pt x="3068828" y="2209038"/>
                </a:lnTo>
                <a:lnTo>
                  <a:pt x="3031997" y="2222372"/>
                </a:lnTo>
                <a:lnTo>
                  <a:pt x="2993135" y="2232660"/>
                </a:lnTo>
                <a:lnTo>
                  <a:pt x="2952877" y="2238502"/>
                </a:lnTo>
                <a:lnTo>
                  <a:pt x="2913253" y="2240661"/>
                </a:lnTo>
                <a:lnTo>
                  <a:pt x="0" y="2240661"/>
                </a:lnTo>
                <a:lnTo>
                  <a:pt x="0" y="401827"/>
                </a:lnTo>
                <a:lnTo>
                  <a:pt x="2158" y="362076"/>
                </a:lnTo>
                <a:lnTo>
                  <a:pt x="7962" y="321944"/>
                </a:lnTo>
                <a:lnTo>
                  <a:pt x="18237" y="283083"/>
                </a:lnTo>
                <a:lnTo>
                  <a:pt x="31572" y="246125"/>
                </a:lnTo>
                <a:lnTo>
                  <a:pt x="48564" y="210819"/>
                </a:lnTo>
                <a:lnTo>
                  <a:pt x="68719" y="177673"/>
                </a:lnTo>
                <a:lnTo>
                  <a:pt x="92290" y="146558"/>
                </a:lnTo>
                <a:lnTo>
                  <a:pt x="118084" y="118110"/>
                </a:lnTo>
                <a:lnTo>
                  <a:pt x="146532" y="92328"/>
                </a:lnTo>
                <a:lnTo>
                  <a:pt x="177660" y="68706"/>
                </a:lnTo>
                <a:lnTo>
                  <a:pt x="210807" y="48513"/>
                </a:lnTo>
                <a:lnTo>
                  <a:pt x="246138" y="31623"/>
                </a:lnTo>
                <a:lnTo>
                  <a:pt x="283032" y="18287"/>
                </a:lnTo>
                <a:lnTo>
                  <a:pt x="321906" y="8000"/>
                </a:lnTo>
                <a:lnTo>
                  <a:pt x="362089" y="2159"/>
                </a:lnTo>
                <a:lnTo>
                  <a:pt x="401777" y="0"/>
                </a:lnTo>
                <a:close/>
              </a:path>
            </a:pathLst>
          </a:custGeom>
          <a:ln w="88391">
            <a:solidFill>
              <a:srgbClr val="0E7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4060" y="3692513"/>
            <a:ext cx="4429220" cy="1494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/>
          <p:nvPr/>
        </p:nvSpPr>
        <p:spPr>
          <a:xfrm>
            <a:off x="6066647" y="101582"/>
            <a:ext cx="542040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0" y="3168605"/>
            <a:ext cx="370222" cy="2178092"/>
          </a:xfrm>
          <a:custGeom>
            <a:avLst/>
            <a:gdLst/>
            <a:ahLst/>
            <a:cxnLst/>
            <a:rect l="l" t="t" r="r" b="b"/>
            <a:pathLst>
              <a:path w="335788" h="4035420">
                <a:moveTo>
                  <a:pt x="0" y="0"/>
                </a:moveTo>
                <a:lnTo>
                  <a:pt x="0" y="4035420"/>
                </a:lnTo>
                <a:lnTo>
                  <a:pt x="335788" y="4035420"/>
                </a:lnTo>
                <a:lnTo>
                  <a:pt x="0" y="0"/>
                </a:lnTo>
                <a:close/>
              </a:path>
            </a:pathLst>
          </a:custGeom>
          <a:solidFill>
            <a:srgbClr val="5FC9ED">
              <a:alpha val="7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43128" y="3260596"/>
            <a:ext cx="3318134" cy="2086102"/>
          </a:xfrm>
          <a:custGeom>
            <a:avLst/>
            <a:gdLst/>
            <a:ahLst/>
            <a:cxnLst/>
            <a:rect l="l" t="t" r="r" b="b"/>
            <a:pathLst>
              <a:path w="3009519" h="3864988">
                <a:moveTo>
                  <a:pt x="0" y="3864988"/>
                </a:moveTo>
                <a:lnTo>
                  <a:pt x="3009519" y="0"/>
                </a:lnTo>
              </a:path>
            </a:pathLst>
          </a:custGeom>
          <a:ln w="12700">
            <a:solidFill>
              <a:srgbClr val="5FC9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23853" y="0"/>
            <a:ext cx="1008167" cy="5346698"/>
          </a:xfrm>
          <a:custGeom>
            <a:avLst/>
            <a:gdLst/>
            <a:ahLst/>
            <a:cxnLst/>
            <a:rect l="l" t="t" r="r" b="b"/>
            <a:pathLst>
              <a:path w="914399" h="9905997">
                <a:moveTo>
                  <a:pt x="914399" y="9905997"/>
                </a:moveTo>
                <a:lnTo>
                  <a:pt x="0" y="0"/>
                </a:lnTo>
              </a:path>
            </a:pathLst>
          </a:custGeom>
          <a:ln w="12699">
            <a:solidFill>
              <a:srgbClr val="5FC9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99513" y="0"/>
            <a:ext cx="1861750" cy="5346698"/>
          </a:xfrm>
          <a:custGeom>
            <a:avLst/>
            <a:gdLst/>
            <a:ahLst/>
            <a:cxnLst/>
            <a:rect l="l" t="t" r="r" b="b"/>
            <a:pathLst>
              <a:path w="1688591" h="9905996">
                <a:moveTo>
                  <a:pt x="1517903" y="0"/>
                </a:moveTo>
                <a:lnTo>
                  <a:pt x="0" y="9905961"/>
                </a:lnTo>
                <a:lnTo>
                  <a:pt x="1688591" y="9905996"/>
                </a:lnTo>
                <a:lnTo>
                  <a:pt x="1688591" y="11683"/>
                </a:lnTo>
                <a:lnTo>
                  <a:pt x="1517903" y="0"/>
                </a:lnTo>
                <a:close/>
              </a:path>
            </a:pathLst>
          </a:custGeom>
          <a:solidFill>
            <a:srgbClr val="5FC9ED">
              <a:alpha val="36078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59536" y="0"/>
            <a:ext cx="1601726" cy="5346696"/>
          </a:xfrm>
          <a:custGeom>
            <a:avLst/>
            <a:gdLst/>
            <a:ahLst/>
            <a:cxnLst/>
            <a:rect l="l" t="t" r="r" b="b"/>
            <a:pathLst>
              <a:path w="1452752" h="9905993">
                <a:moveTo>
                  <a:pt x="1452752" y="0"/>
                </a:moveTo>
                <a:lnTo>
                  <a:pt x="0" y="0"/>
                </a:lnTo>
                <a:lnTo>
                  <a:pt x="900811" y="9905993"/>
                </a:lnTo>
                <a:lnTo>
                  <a:pt x="1452752" y="9905993"/>
                </a:lnTo>
                <a:lnTo>
                  <a:pt x="1452752" y="0"/>
                </a:lnTo>
                <a:close/>
              </a:path>
            </a:pathLst>
          </a:custGeom>
          <a:solidFill>
            <a:srgbClr val="5FC9ED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89477" y="3057216"/>
            <a:ext cx="2071785" cy="2289482"/>
          </a:xfrm>
          <a:custGeom>
            <a:avLst/>
            <a:gdLst/>
            <a:ahLst/>
            <a:cxnLst/>
            <a:rect l="l" t="t" r="r" b="b"/>
            <a:pathLst>
              <a:path w="1879091" h="4241796">
                <a:moveTo>
                  <a:pt x="1879091" y="0"/>
                </a:moveTo>
                <a:lnTo>
                  <a:pt x="0" y="4241796"/>
                </a:lnTo>
                <a:lnTo>
                  <a:pt x="1879091" y="4241796"/>
                </a:lnTo>
                <a:lnTo>
                  <a:pt x="1879091" y="0"/>
                </a:lnTo>
                <a:close/>
              </a:path>
            </a:pathLst>
          </a:custGeom>
          <a:solidFill>
            <a:srgbClr val="17AEE2">
              <a:alpha val="6588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98789" y="0"/>
            <a:ext cx="1762474" cy="5346696"/>
          </a:xfrm>
          <a:custGeom>
            <a:avLst/>
            <a:gdLst/>
            <a:ahLst/>
            <a:cxnLst/>
            <a:rect l="l" t="t" r="r" b="b"/>
            <a:pathLst>
              <a:path w="1598549" h="9905993">
                <a:moveTo>
                  <a:pt x="1598549" y="0"/>
                </a:moveTo>
                <a:lnTo>
                  <a:pt x="0" y="0"/>
                </a:lnTo>
                <a:lnTo>
                  <a:pt x="1391412" y="9905993"/>
                </a:lnTo>
                <a:lnTo>
                  <a:pt x="1598549" y="9894201"/>
                </a:lnTo>
                <a:lnTo>
                  <a:pt x="1598549" y="0"/>
                </a:lnTo>
                <a:close/>
              </a:path>
            </a:pathLst>
          </a:custGeom>
          <a:solidFill>
            <a:srgbClr val="17AEE2">
              <a:alpha val="50195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60586" y="0"/>
            <a:ext cx="700677" cy="5346696"/>
          </a:xfrm>
          <a:custGeom>
            <a:avLst/>
            <a:gdLst/>
            <a:ahLst/>
            <a:cxnLst/>
            <a:rect l="l" t="t" r="r" b="b"/>
            <a:pathLst>
              <a:path w="635508" h="9905993">
                <a:moveTo>
                  <a:pt x="635508" y="0"/>
                </a:moveTo>
                <a:lnTo>
                  <a:pt x="507111" y="0"/>
                </a:lnTo>
                <a:lnTo>
                  <a:pt x="0" y="9905993"/>
                </a:lnTo>
                <a:lnTo>
                  <a:pt x="635508" y="9905993"/>
                </a:lnTo>
                <a:lnTo>
                  <a:pt x="635508" y="0"/>
                </a:lnTo>
                <a:close/>
              </a:path>
            </a:pathLst>
          </a:custGeom>
          <a:solidFill>
            <a:srgbClr val="2C83C3">
              <a:alpha val="7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93539" y="0"/>
            <a:ext cx="867725" cy="5346696"/>
          </a:xfrm>
          <a:custGeom>
            <a:avLst/>
            <a:gdLst/>
            <a:ahLst/>
            <a:cxnLst/>
            <a:rect l="l" t="t" r="r" b="b"/>
            <a:pathLst>
              <a:path w="787019" h="9905993">
                <a:moveTo>
                  <a:pt x="787019" y="0"/>
                </a:moveTo>
                <a:lnTo>
                  <a:pt x="0" y="0"/>
                </a:lnTo>
                <a:lnTo>
                  <a:pt x="703072" y="9905993"/>
                </a:lnTo>
                <a:lnTo>
                  <a:pt x="787019" y="9905993"/>
                </a:lnTo>
                <a:lnTo>
                  <a:pt x="787019" y="0"/>
                </a:lnTo>
                <a:close/>
              </a:path>
            </a:pathLst>
          </a:custGeom>
          <a:solidFill>
            <a:srgbClr val="216092">
              <a:alpha val="81961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72395" y="3833653"/>
            <a:ext cx="888868" cy="1513045"/>
          </a:xfrm>
          <a:custGeom>
            <a:avLst/>
            <a:gdLst/>
            <a:ahLst/>
            <a:cxnLst/>
            <a:rect l="l" t="t" r="r" b="b"/>
            <a:pathLst>
              <a:path w="806196" h="2803267">
                <a:moveTo>
                  <a:pt x="806196" y="0"/>
                </a:moveTo>
                <a:lnTo>
                  <a:pt x="0" y="2803267"/>
                </a:lnTo>
                <a:lnTo>
                  <a:pt x="806196" y="2796038"/>
                </a:lnTo>
                <a:lnTo>
                  <a:pt x="806196" y="0"/>
                </a:lnTo>
                <a:close/>
              </a:path>
            </a:pathLst>
          </a:custGeom>
          <a:solidFill>
            <a:srgbClr val="17AEE2">
              <a:alpha val="6588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88379" y="436099"/>
            <a:ext cx="0" cy="696167"/>
          </a:xfrm>
          <a:custGeom>
            <a:avLst/>
            <a:gdLst/>
            <a:ahLst/>
            <a:cxnLst/>
            <a:rect l="l" t="t" r="r" b="b"/>
            <a:pathLst>
              <a:path h="1289811">
                <a:moveTo>
                  <a:pt x="0" y="0"/>
                </a:moveTo>
                <a:lnTo>
                  <a:pt x="0" y="12898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5123" y="325120"/>
            <a:ext cx="5466513" cy="0"/>
          </a:xfrm>
          <a:custGeom>
            <a:avLst/>
            <a:gdLst/>
            <a:ahLst/>
            <a:cxnLst/>
            <a:rect l="l" t="t" r="r" b="b"/>
            <a:pathLst>
              <a:path w="4958080">
                <a:moveTo>
                  <a:pt x="0" y="0"/>
                </a:moveTo>
                <a:lnTo>
                  <a:pt x="49580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43"/>
          <p:cNvSpPr txBox="1"/>
          <p:nvPr/>
        </p:nvSpPr>
        <p:spPr>
          <a:xfrm>
            <a:off x="126407" y="342429"/>
            <a:ext cx="2957085" cy="396006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>
              <a:lnSpc>
                <a:spcPts val="2165"/>
              </a:lnSpc>
            </a:pPr>
            <a:r>
              <a:rPr lang="en-GB" sz="2000" b="1" spc="-12" dirty="0" smtClean="0">
                <a:solidFill>
                  <a:srgbClr val="5FC9ED"/>
                </a:solidFill>
                <a:latin typeface="+mj-lt"/>
                <a:cs typeface="Trebuchet MS"/>
              </a:rPr>
              <a:t>Brownfield </a:t>
            </a:r>
            <a:r>
              <a:rPr sz="2000" b="1" spc="-12" smtClean="0">
                <a:solidFill>
                  <a:srgbClr val="5FC9ED"/>
                </a:solidFill>
                <a:latin typeface="+mj-lt"/>
                <a:cs typeface="Trebuchet MS"/>
              </a:rPr>
              <a:t>Lo</a:t>
            </a:r>
            <a:r>
              <a:rPr lang="en-GB" sz="2000" b="1" spc="-12" dirty="0" err="1" smtClean="0">
                <a:solidFill>
                  <a:srgbClr val="5FC9ED"/>
                </a:solidFill>
                <a:latin typeface="+mj-lt"/>
                <a:cs typeface="Trebuchet MS"/>
              </a:rPr>
              <a:t>cations</a:t>
            </a:r>
            <a:endParaRPr sz="2000">
              <a:latin typeface="+mj-lt"/>
              <a:cs typeface="Trebuchet MS"/>
            </a:endParaRPr>
          </a:p>
        </p:txBody>
      </p:sp>
      <p:pic>
        <p:nvPicPr>
          <p:cNvPr id="124" name="Picture 3" descr="C:\Users\Vista\Desktop\Slike prezentacija\IMG_0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193" y="1244590"/>
            <a:ext cx="2221480" cy="848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5" name="Picture 124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93" y="887400"/>
            <a:ext cx="3089628" cy="852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293" y="2101846"/>
            <a:ext cx="3088488" cy="1146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3441" y="2459036"/>
            <a:ext cx="2641191" cy="961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4483" y="3673482"/>
            <a:ext cx="3622318" cy="1110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object 2"/>
          <p:cNvSpPr/>
          <p:nvPr/>
        </p:nvSpPr>
        <p:spPr>
          <a:xfrm>
            <a:off x="6066647" y="101582"/>
            <a:ext cx="542040" cy="5715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7561263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46356" y="815962"/>
            <a:ext cx="4714907" cy="623248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QUALITY OF LIFE 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731" y="673086"/>
            <a:ext cx="5852333" cy="2044246"/>
          </a:xfrm>
          <a:prstGeom prst="rect">
            <a:avLst/>
          </a:prstGeom>
          <a:noFill/>
        </p:spPr>
        <p:txBody>
          <a:bodyPr wrap="square" lIns="73756" tIns="36878" rIns="73756" bIns="36878" numCol="2" spcCol="180000" rtlCol="0">
            <a:spAutoFit/>
          </a:bodyPr>
          <a:lstStyle/>
          <a:p>
            <a:pPr algn="just">
              <a:buFont typeface="Calibri" pitchFamily="34" charset="0"/>
              <a:buChar char="◊"/>
            </a:pPr>
            <a:r>
              <a:rPr lang="en-GB" sz="1600" dirty="0" smtClean="0">
                <a:latin typeface="+mj-lt"/>
              </a:rPr>
              <a:t> Rich in culture &amp; history</a:t>
            </a:r>
          </a:p>
          <a:p>
            <a:pPr algn="just">
              <a:buFont typeface="Calibri" pitchFamily="34" charset="0"/>
              <a:buChar char="◊"/>
            </a:pPr>
            <a:endParaRPr lang="en-GB" sz="1600" dirty="0">
              <a:latin typeface="+mj-lt"/>
            </a:endParaRPr>
          </a:p>
          <a:p>
            <a:pPr algn="just">
              <a:buFont typeface="Calibri" pitchFamily="34" charset="0"/>
              <a:buChar char="◊"/>
            </a:pPr>
            <a:r>
              <a:rPr lang="en-GB" sz="1600" dirty="0" smtClean="0">
                <a:latin typeface="+mj-lt"/>
              </a:rPr>
              <a:t> Natural beauties to discover</a:t>
            </a:r>
          </a:p>
          <a:p>
            <a:pPr algn="just">
              <a:buFont typeface="Calibri" pitchFamily="34" charset="0"/>
              <a:buChar char="◊"/>
            </a:pPr>
            <a:endParaRPr lang="en-GB" sz="1600" b="1" dirty="0" smtClean="0">
              <a:solidFill>
                <a:srgbClr val="000099"/>
              </a:solidFill>
              <a:latin typeface="+mj-lt"/>
            </a:endParaRPr>
          </a:p>
          <a:p>
            <a:pPr algn="just">
              <a:buFont typeface="Calibri" pitchFamily="34" charset="0"/>
              <a:buChar char="◊"/>
            </a:pPr>
            <a:r>
              <a:rPr lang="de-CH" sz="1600" dirty="0" smtClean="0">
                <a:latin typeface="+mj-lt"/>
              </a:rPr>
              <a:t>Library </a:t>
            </a:r>
            <a:r>
              <a:rPr lang="bs-Latn-BA" sz="1600" dirty="0" smtClean="0">
                <a:latin typeface="+mj-lt"/>
              </a:rPr>
              <a:t>Maglaj</a:t>
            </a:r>
            <a:r>
              <a:rPr lang="de-CH" sz="1600" dirty="0" smtClean="0">
                <a:latin typeface="+mj-lt"/>
              </a:rPr>
              <a:t> with over 30‘000  pieces, which makes it one of the best equipped libraries in BiH. </a:t>
            </a:r>
            <a:endParaRPr lang="bs-Latn-BA" sz="1600" dirty="0" smtClean="0">
              <a:latin typeface="+mj-lt"/>
            </a:endParaRPr>
          </a:p>
          <a:p>
            <a:pPr algn="just"/>
            <a:endParaRPr lang="en-GB" sz="1600" dirty="0">
              <a:latin typeface="+mj-lt"/>
            </a:endParaRPr>
          </a:p>
          <a:p>
            <a:pPr algn="just">
              <a:buFont typeface="Calibri" pitchFamily="34" charset="0"/>
              <a:buChar char="◊"/>
            </a:pPr>
            <a:r>
              <a:rPr lang="en-GB" sz="1600" dirty="0" smtClean="0">
                <a:latin typeface="+mj-lt"/>
              </a:rPr>
              <a:t> Yearly student festival, </a:t>
            </a:r>
            <a:r>
              <a:rPr lang="en-GB" sz="1600" dirty="0" err="1" smtClean="0">
                <a:latin typeface="+mj-lt"/>
              </a:rPr>
              <a:t>Maglaj</a:t>
            </a:r>
            <a:r>
              <a:rPr lang="en-GB" sz="1600" dirty="0" smtClean="0">
                <a:latin typeface="+mj-lt"/>
              </a:rPr>
              <a:t> Fest for culinary enthusiasts, folklore and many more</a:t>
            </a:r>
          </a:p>
          <a:p>
            <a:pPr algn="just">
              <a:buFont typeface="Calibri" pitchFamily="34" charset="0"/>
              <a:buChar char="◊"/>
            </a:pPr>
            <a:endParaRPr lang="en-GB" sz="1600" dirty="0">
              <a:latin typeface="+mj-lt"/>
            </a:endParaRPr>
          </a:p>
          <a:p>
            <a:pPr algn="just">
              <a:buFont typeface="Calibri" pitchFamily="34" charset="0"/>
              <a:buChar char="◊"/>
            </a:pPr>
            <a:r>
              <a:rPr lang="en-GB" sz="1600" dirty="0" smtClean="0">
                <a:latin typeface="+mj-lt"/>
              </a:rPr>
              <a:t> Fishing, Hiking, Mountain biking and other outdoor activities   </a:t>
            </a:r>
          </a:p>
          <a:p>
            <a:pPr algn="just"/>
            <a:r>
              <a:rPr lang="en-GB" sz="1600" dirty="0" smtClean="0">
                <a:latin typeface="+mj-lt"/>
              </a:rPr>
              <a:t> </a:t>
            </a:r>
            <a:endParaRPr lang="en-GB" sz="1600" dirty="0">
              <a:latin typeface="+mj-lt"/>
            </a:endParaRPr>
          </a:p>
        </p:txBody>
      </p:sp>
      <p:pic>
        <p:nvPicPr>
          <p:cNvPr id="5" name="Picture 4" descr="DSC_9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894" y="4030672"/>
            <a:ext cx="2512401" cy="12006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14" descr="1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3704" y="4030672"/>
            <a:ext cx="1843551" cy="122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Picture 6" descr="G:\Prezentacija slike\gastro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3562" y="4030672"/>
            <a:ext cx="1767849" cy="121837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08731" y="2887664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pleasures of </a:t>
            </a:r>
            <a:r>
              <a:rPr lang="en-GB" sz="1600" dirty="0" err="1" smtClean="0"/>
              <a:t>Maglaj</a:t>
            </a:r>
            <a:r>
              <a:rPr lang="en-GB" sz="1600" dirty="0" smtClean="0"/>
              <a:t> lie within the small things, the details that our culture and history have to offer, making it a family friendly, warm and welcoming town. </a:t>
            </a:r>
          </a:p>
          <a:p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4"/>
          <p:cNvSpPr>
            <a:spLocks noGrp="1"/>
          </p:cNvSpPr>
          <p:nvPr>
            <p:ph type="body" idx="2"/>
          </p:nvPr>
        </p:nvSpPr>
        <p:spPr>
          <a:xfrm>
            <a:off x="3066251" y="887400"/>
            <a:ext cx="2857520" cy="1714512"/>
          </a:xfrm>
        </p:spPr>
        <p:txBody>
          <a:bodyPr/>
          <a:lstStyle/>
          <a:p>
            <a:r>
              <a:rPr lang="de-CH" sz="1600" dirty="0" smtClean="0">
                <a:latin typeface="+mj-lt"/>
                <a:cs typeface="Times New Roman" pitchFamily="18" charset="0"/>
              </a:rPr>
              <a:t>Maglaj has 19 active sports clubs rangig from popular ball sport like  Volleyball, Football, Handball, Basketball up to water sport like Kayak-Canu.</a:t>
            </a:r>
            <a:endParaRPr lang="bs-Latn-BA" sz="16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44033" name="Picture 1" descr="clip_image00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0565" y="2816226"/>
            <a:ext cx="2432116" cy="15973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280169" y="315896"/>
            <a:ext cx="1703597" cy="38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756" tIns="36878" rIns="73756" bIns="36878">
            <a:spAutoFit/>
          </a:bodyPr>
          <a:lstStyle/>
          <a:p>
            <a:pPr eaLnBrk="1" hangingPunct="1"/>
            <a:r>
              <a:rPr lang="bs-Latn-BA" sz="2000" b="1" spc="-12" dirty="0" smtClean="0">
                <a:solidFill>
                  <a:srgbClr val="5FC9ED"/>
                </a:solidFill>
                <a:latin typeface="+mj-lt"/>
                <a:cs typeface="Trebuchet MS"/>
              </a:rPr>
              <a:t>Sport</a:t>
            </a:r>
          </a:p>
        </p:txBody>
      </p:sp>
      <p:pic>
        <p:nvPicPr>
          <p:cNvPr id="13314" name="Picture 2" descr="Image result for rk MAGLAJ RUKOM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169" y="958838"/>
            <a:ext cx="2500331" cy="1593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Rezultat slika za odbojka u dvorani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0169" y="2816226"/>
            <a:ext cx="2523446" cy="1584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>
          <a:xfrm>
            <a:off x="423045" y="1744656"/>
            <a:ext cx="3000396" cy="3285771"/>
          </a:xfrm>
        </p:spPr>
        <p:txBody>
          <a:bodyPr/>
          <a:lstStyle/>
          <a:p>
            <a:pPr marL="399509" indent="-399509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1600" dirty="0" smtClean="0">
                <a:latin typeface="+mj-lt"/>
              </a:rPr>
              <a:t>Textile Industry</a:t>
            </a:r>
          </a:p>
          <a:p>
            <a:pPr marL="399509" indent="-399509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1600" dirty="0" smtClean="0">
                <a:latin typeface="+mj-lt"/>
              </a:rPr>
              <a:t>Metal Industry </a:t>
            </a:r>
          </a:p>
          <a:p>
            <a:pPr marL="399509" indent="-399509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1600" dirty="0" smtClean="0">
                <a:latin typeface="+mj-lt"/>
              </a:rPr>
              <a:t>Furniture Industry</a:t>
            </a:r>
          </a:p>
          <a:p>
            <a:pPr marL="399509" indent="-399509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1600" dirty="0" smtClean="0">
                <a:latin typeface="+mj-lt"/>
              </a:rPr>
              <a:t>Woodwork Industry</a:t>
            </a:r>
          </a:p>
          <a:p>
            <a:pPr marL="399509" indent="-399509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1600" dirty="0" smtClean="0">
                <a:latin typeface="+mj-lt"/>
              </a:rPr>
              <a:t>Production of milk and milk products</a:t>
            </a:r>
          </a:p>
          <a:p>
            <a:pPr marL="399509" indent="-399509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1600" dirty="0" smtClean="0">
                <a:latin typeface="+mj-lt"/>
              </a:rPr>
              <a:t>Construction </a:t>
            </a:r>
          </a:p>
          <a:p>
            <a:pPr marL="399509" indent="-399509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1600" dirty="0" smtClean="0">
                <a:latin typeface="+mj-lt"/>
              </a:rPr>
              <a:t>Transport</a:t>
            </a:r>
          </a:p>
          <a:p>
            <a:pPr marL="399509" indent="-399509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1600" dirty="0" smtClean="0">
                <a:latin typeface="+mj-lt"/>
              </a:rPr>
              <a:t>Services and others</a:t>
            </a:r>
            <a:endParaRPr lang="bs-Latn-BA" sz="1600" dirty="0" smtClean="0">
              <a:latin typeface="+mj-lt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37293" y="1244590"/>
            <a:ext cx="5786478" cy="56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756" tIns="36878" rIns="73756" bIns="36878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GB" sz="1600" dirty="0" err="1" smtClean="0"/>
              <a:t>Maglaj</a:t>
            </a:r>
            <a:r>
              <a:rPr lang="en-GB" sz="1600" dirty="0" smtClean="0"/>
              <a:t> has about 897 registered businesses of which 369 are crafts and shops of different services:</a:t>
            </a:r>
            <a:endParaRPr lang="bs-Latn-BA" sz="1600" dirty="0"/>
          </a:p>
        </p:txBody>
      </p:sp>
      <p:pic>
        <p:nvPicPr>
          <p:cNvPr id="9219" name="Picture 4" descr="flase na stol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6383" y="173020"/>
            <a:ext cx="1553982" cy="105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7" descr="bontexkosul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871" y="173020"/>
            <a:ext cx="1484054" cy="108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10" descr="sack_kra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797" y="244458"/>
            <a:ext cx="1405480" cy="94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352003" y="2030408"/>
            <a:ext cx="2786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600" dirty="0" smtClean="0">
                <a:latin typeface="+mj-lt"/>
              </a:rPr>
              <a:t>Export Oriented Businesses</a:t>
            </a:r>
            <a:endParaRPr lang="bs-Latn-BA" sz="1600" dirty="0">
              <a:latin typeface="+mj-lt"/>
            </a:endParaRPr>
          </a:p>
        </p:txBody>
      </p:sp>
      <p:pic>
        <p:nvPicPr>
          <p:cNvPr id="11" name="Picture 10" descr="EXPORT IMPO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3441" y="2387598"/>
            <a:ext cx="3500462" cy="21047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6647" y="101582"/>
            <a:ext cx="542040" cy="571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5968" y="489675"/>
            <a:ext cx="5076548" cy="3890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i="1" spc="-40" dirty="0">
                <a:latin typeface="+mj-lt"/>
                <a:cs typeface="Times New Roman"/>
              </a:rPr>
              <a:t>Dear,</a:t>
            </a:r>
            <a:endParaRPr sz="1200" dirty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 dirty="0">
              <a:latin typeface="+mj-lt"/>
              <a:cs typeface="Times New Roman"/>
            </a:endParaRPr>
          </a:p>
          <a:p>
            <a:pPr marL="12700" marR="6985" algn="just">
              <a:lnSpc>
                <a:spcPct val="100000"/>
              </a:lnSpc>
            </a:pPr>
            <a:r>
              <a:rPr sz="1200" i="1" spc="-5" dirty="0">
                <a:latin typeface="+mj-lt"/>
                <a:cs typeface="Times New Roman"/>
              </a:rPr>
              <a:t>As the mayor </a:t>
            </a:r>
            <a:r>
              <a:rPr sz="1200" i="1" dirty="0">
                <a:latin typeface="+mj-lt"/>
                <a:cs typeface="Times New Roman"/>
              </a:rPr>
              <a:t>of the </a:t>
            </a:r>
            <a:r>
              <a:rPr sz="1200" i="1" spc="-5" dirty="0">
                <a:latin typeface="+mj-lt"/>
                <a:cs typeface="Times New Roman"/>
              </a:rPr>
              <a:t>Municipality </a:t>
            </a:r>
            <a:r>
              <a:rPr sz="1200" i="1" dirty="0">
                <a:latin typeface="+mj-lt"/>
                <a:cs typeface="Times New Roman"/>
              </a:rPr>
              <a:t>of </a:t>
            </a:r>
            <a:r>
              <a:rPr sz="1200" i="1" spc="-5" dirty="0">
                <a:latin typeface="+mj-lt"/>
                <a:cs typeface="Times New Roman"/>
              </a:rPr>
              <a:t>Maglaj I wish to  welcome you to </a:t>
            </a:r>
            <a:r>
              <a:rPr sz="1200" i="1" dirty="0">
                <a:latin typeface="+mj-lt"/>
                <a:cs typeface="Times New Roman"/>
              </a:rPr>
              <a:t>our little </a:t>
            </a:r>
            <a:r>
              <a:rPr sz="1200" i="1" spc="-5" dirty="0">
                <a:latin typeface="+mj-lt"/>
                <a:cs typeface="Times New Roman"/>
              </a:rPr>
              <a:t>guide., </a:t>
            </a:r>
            <a:r>
              <a:rPr sz="1200" i="1" dirty="0">
                <a:latin typeface="+mj-lt"/>
                <a:cs typeface="Times New Roman"/>
              </a:rPr>
              <a:t>which </a:t>
            </a:r>
            <a:r>
              <a:rPr sz="1200" i="1" spc="-5" dirty="0">
                <a:latin typeface="+mj-lt"/>
                <a:cs typeface="Times New Roman"/>
              </a:rPr>
              <a:t>was made to  inform you, </a:t>
            </a:r>
            <a:r>
              <a:rPr sz="1200" i="1" dirty="0">
                <a:latin typeface="+mj-lt"/>
                <a:cs typeface="Times New Roman"/>
              </a:rPr>
              <a:t>as </a:t>
            </a:r>
            <a:r>
              <a:rPr sz="1200" i="1" spc="-5" dirty="0">
                <a:latin typeface="+mj-lt"/>
                <a:cs typeface="Times New Roman"/>
              </a:rPr>
              <a:t>well as, </a:t>
            </a:r>
            <a:r>
              <a:rPr sz="1200" i="1" dirty="0">
                <a:latin typeface="+mj-lt"/>
                <a:cs typeface="Times New Roman"/>
              </a:rPr>
              <a:t>give </a:t>
            </a:r>
            <a:r>
              <a:rPr sz="1200" i="1" spc="-5" dirty="0">
                <a:latin typeface="+mj-lt"/>
                <a:cs typeface="Times New Roman"/>
              </a:rPr>
              <a:t>you a brief outline </a:t>
            </a:r>
            <a:r>
              <a:rPr sz="1200" i="1" spc="5" dirty="0">
                <a:latin typeface="+mj-lt"/>
                <a:cs typeface="Times New Roman"/>
              </a:rPr>
              <a:t>of </a:t>
            </a:r>
            <a:r>
              <a:rPr sz="1200" i="1" dirty="0">
                <a:latin typeface="+mj-lt"/>
                <a:cs typeface="Times New Roman"/>
              </a:rPr>
              <a:t>the  </a:t>
            </a:r>
            <a:r>
              <a:rPr sz="1200" i="1" spc="-5" dirty="0">
                <a:latin typeface="+mj-lt"/>
                <a:cs typeface="Times New Roman"/>
              </a:rPr>
              <a:t>benefits </a:t>
            </a:r>
            <a:r>
              <a:rPr sz="1200" i="1" dirty="0">
                <a:latin typeface="+mj-lt"/>
                <a:cs typeface="Times New Roman"/>
              </a:rPr>
              <a:t>and </a:t>
            </a:r>
            <a:r>
              <a:rPr sz="1200" i="1" spc="-5" dirty="0">
                <a:latin typeface="+mj-lt"/>
                <a:cs typeface="Times New Roman"/>
              </a:rPr>
              <a:t>opportunities Maglaj </a:t>
            </a:r>
            <a:r>
              <a:rPr sz="1200" i="1" dirty="0">
                <a:latin typeface="+mj-lt"/>
                <a:cs typeface="Times New Roman"/>
              </a:rPr>
              <a:t>has </a:t>
            </a:r>
            <a:r>
              <a:rPr sz="1200" i="1" spc="-5" dirty="0">
                <a:latin typeface="+mj-lt"/>
                <a:cs typeface="Times New Roman"/>
              </a:rPr>
              <a:t>to</a:t>
            </a:r>
            <a:r>
              <a:rPr sz="1200" i="1" spc="60" dirty="0">
                <a:latin typeface="+mj-lt"/>
                <a:cs typeface="Times New Roman"/>
              </a:rPr>
              <a:t> </a:t>
            </a:r>
            <a:r>
              <a:rPr sz="1200" i="1" spc="-35" dirty="0">
                <a:latin typeface="+mj-lt"/>
                <a:cs typeface="Times New Roman"/>
              </a:rPr>
              <a:t>offer.</a:t>
            </a:r>
            <a:endParaRPr sz="1200" dirty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 dirty="0">
              <a:latin typeface="+mj-lt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200" i="1" spc="-5" dirty="0">
                <a:latin typeface="+mj-lt"/>
                <a:cs typeface="Times New Roman"/>
              </a:rPr>
              <a:t>It is </a:t>
            </a:r>
            <a:r>
              <a:rPr sz="1200" i="1" dirty="0">
                <a:latin typeface="+mj-lt"/>
                <a:cs typeface="Times New Roman"/>
              </a:rPr>
              <a:t>our intention </a:t>
            </a:r>
            <a:r>
              <a:rPr sz="1200" i="1" spc="-5" dirty="0">
                <a:latin typeface="+mj-lt"/>
                <a:cs typeface="Times New Roman"/>
              </a:rPr>
              <a:t>to </a:t>
            </a:r>
            <a:r>
              <a:rPr sz="1200" i="1" spc="-15" dirty="0">
                <a:latin typeface="+mj-lt"/>
                <a:cs typeface="Times New Roman"/>
              </a:rPr>
              <a:t>create </a:t>
            </a:r>
            <a:r>
              <a:rPr sz="1200" i="1" spc="-5" dirty="0">
                <a:latin typeface="+mj-lt"/>
                <a:cs typeface="Times New Roman"/>
              </a:rPr>
              <a:t>a </a:t>
            </a:r>
            <a:r>
              <a:rPr sz="1200" i="1" dirty="0">
                <a:latin typeface="+mj-lt"/>
                <a:cs typeface="Times New Roman"/>
              </a:rPr>
              <a:t>friendly business  </a:t>
            </a:r>
            <a:r>
              <a:rPr sz="1200" i="1" spc="-10" dirty="0">
                <a:latin typeface="+mj-lt"/>
                <a:cs typeface="Times New Roman"/>
              </a:rPr>
              <a:t>environment </a:t>
            </a:r>
            <a:r>
              <a:rPr sz="1200" i="1" spc="-5" dirty="0">
                <a:latin typeface="+mj-lt"/>
                <a:cs typeface="Times New Roman"/>
              </a:rPr>
              <a:t>for </a:t>
            </a:r>
            <a:r>
              <a:rPr sz="1200" i="1" dirty="0">
                <a:latin typeface="+mj-lt"/>
                <a:cs typeface="Times New Roman"/>
              </a:rPr>
              <a:t>local </a:t>
            </a:r>
            <a:r>
              <a:rPr sz="1200" i="1" spc="-5" dirty="0">
                <a:latin typeface="+mj-lt"/>
                <a:cs typeface="Times New Roman"/>
              </a:rPr>
              <a:t>but also </a:t>
            </a:r>
            <a:r>
              <a:rPr sz="1200" i="1" spc="-10" dirty="0">
                <a:latin typeface="+mj-lt"/>
                <a:cs typeface="Times New Roman"/>
              </a:rPr>
              <a:t>foreign </a:t>
            </a:r>
            <a:r>
              <a:rPr sz="1200" i="1" dirty="0">
                <a:latin typeface="+mj-lt"/>
                <a:cs typeface="Times New Roman"/>
              </a:rPr>
              <a:t>investors, that  </a:t>
            </a:r>
            <a:r>
              <a:rPr sz="1200" i="1" spc="-10" dirty="0">
                <a:latin typeface="+mj-lt"/>
                <a:cs typeface="Times New Roman"/>
              </a:rPr>
              <a:t>express </a:t>
            </a:r>
            <a:r>
              <a:rPr sz="1200" i="1" spc="-5" dirty="0">
                <a:latin typeface="+mj-lt"/>
                <a:cs typeface="Times New Roman"/>
              </a:rPr>
              <a:t>a </a:t>
            </a:r>
            <a:r>
              <a:rPr sz="1200" i="1" spc="-10" dirty="0">
                <a:latin typeface="+mj-lt"/>
                <a:cs typeface="Times New Roman"/>
              </a:rPr>
              <a:t>desire </a:t>
            </a:r>
            <a:r>
              <a:rPr sz="1200" i="1" spc="-5" dirty="0">
                <a:latin typeface="+mj-lt"/>
                <a:cs typeface="Times New Roman"/>
              </a:rPr>
              <a:t>to </a:t>
            </a:r>
            <a:r>
              <a:rPr sz="1200" i="1" dirty="0">
                <a:latin typeface="+mj-lt"/>
                <a:cs typeface="Times New Roman"/>
              </a:rPr>
              <a:t>invest </a:t>
            </a:r>
            <a:r>
              <a:rPr sz="1200" i="1" spc="-5" dirty="0">
                <a:latin typeface="+mj-lt"/>
                <a:cs typeface="Times New Roman"/>
              </a:rPr>
              <a:t>in Maglaj. </a:t>
            </a:r>
            <a:r>
              <a:rPr sz="1200" i="1" dirty="0">
                <a:latin typeface="+mj-lt"/>
                <a:cs typeface="Times New Roman"/>
              </a:rPr>
              <a:t>As </a:t>
            </a:r>
            <a:r>
              <a:rPr sz="1200" i="1" spc="-5" dirty="0">
                <a:latin typeface="+mj-lt"/>
                <a:cs typeface="Times New Roman"/>
              </a:rPr>
              <a:t>the local  administration we </a:t>
            </a:r>
            <a:r>
              <a:rPr sz="1200" i="1" spc="-25" dirty="0">
                <a:latin typeface="+mj-lt"/>
                <a:cs typeface="Times New Roman"/>
              </a:rPr>
              <a:t>are </a:t>
            </a:r>
            <a:r>
              <a:rPr sz="1200" i="1" dirty="0">
                <a:latin typeface="+mj-lt"/>
                <a:cs typeface="Times New Roman"/>
              </a:rPr>
              <a:t>fully </a:t>
            </a:r>
            <a:r>
              <a:rPr sz="1200" i="1" spc="-15" dirty="0">
                <a:latin typeface="+mj-lt"/>
                <a:cs typeface="Times New Roman"/>
              </a:rPr>
              <a:t>aware </a:t>
            </a:r>
            <a:r>
              <a:rPr sz="1200" i="1" dirty="0">
                <a:latin typeface="+mj-lt"/>
                <a:cs typeface="Times New Roman"/>
              </a:rPr>
              <a:t>of </a:t>
            </a:r>
            <a:r>
              <a:rPr sz="1200" i="1" spc="-5" dirty="0">
                <a:latin typeface="+mj-lt"/>
                <a:cs typeface="Times New Roman"/>
              </a:rPr>
              <a:t>the importance </a:t>
            </a:r>
            <a:r>
              <a:rPr sz="1200" i="1" dirty="0">
                <a:latin typeface="+mj-lt"/>
                <a:cs typeface="Times New Roman"/>
              </a:rPr>
              <a:t>of  </a:t>
            </a:r>
            <a:r>
              <a:rPr sz="1200" i="1" spc="-5" dirty="0">
                <a:latin typeface="+mj-lt"/>
                <a:cs typeface="Times New Roman"/>
              </a:rPr>
              <a:t>investors </a:t>
            </a:r>
            <a:r>
              <a:rPr sz="1200" i="1" dirty="0">
                <a:latin typeface="+mj-lt"/>
                <a:cs typeface="Times New Roman"/>
              </a:rPr>
              <a:t>and </a:t>
            </a:r>
            <a:r>
              <a:rPr sz="1200" i="1" spc="-20" dirty="0">
                <a:latin typeface="+mj-lt"/>
                <a:cs typeface="Times New Roman"/>
              </a:rPr>
              <a:t>are </a:t>
            </a:r>
            <a:r>
              <a:rPr sz="1200" i="1" spc="-5" dirty="0">
                <a:latin typeface="+mj-lt"/>
                <a:cs typeface="Times New Roman"/>
              </a:rPr>
              <a:t>continuously working </a:t>
            </a:r>
            <a:r>
              <a:rPr sz="1200" i="1" dirty="0">
                <a:latin typeface="+mj-lt"/>
                <a:cs typeface="Times New Roman"/>
              </a:rPr>
              <a:t>on </a:t>
            </a:r>
            <a:r>
              <a:rPr sz="1200" i="1" spc="-10" dirty="0">
                <a:latin typeface="+mj-lt"/>
                <a:cs typeface="Times New Roman"/>
              </a:rPr>
              <a:t>improving  </a:t>
            </a:r>
            <a:r>
              <a:rPr sz="1200" i="1" dirty="0">
                <a:latin typeface="+mj-lt"/>
                <a:cs typeface="Times New Roman"/>
              </a:rPr>
              <a:t>our </a:t>
            </a:r>
            <a:r>
              <a:rPr sz="1200" i="1" spc="-5" dirty="0">
                <a:latin typeface="+mj-lt"/>
                <a:cs typeface="Times New Roman"/>
              </a:rPr>
              <a:t>services </a:t>
            </a:r>
            <a:r>
              <a:rPr sz="1200" i="1" dirty="0">
                <a:latin typeface="+mj-lt"/>
                <a:cs typeface="Times New Roman"/>
              </a:rPr>
              <a:t>and </a:t>
            </a:r>
            <a:r>
              <a:rPr sz="1200" i="1" spc="-5" dirty="0">
                <a:latin typeface="+mj-lt"/>
                <a:cs typeface="Times New Roman"/>
              </a:rPr>
              <a:t>see </a:t>
            </a:r>
            <a:r>
              <a:rPr sz="1200" i="1" dirty="0">
                <a:latin typeface="+mj-lt"/>
                <a:cs typeface="Times New Roman"/>
              </a:rPr>
              <a:t>it as our </a:t>
            </a:r>
            <a:r>
              <a:rPr sz="1200" i="1" spc="-5" dirty="0">
                <a:latin typeface="+mj-lt"/>
                <a:cs typeface="Times New Roman"/>
              </a:rPr>
              <a:t>duty to </a:t>
            </a:r>
            <a:r>
              <a:rPr sz="1200" i="1" spc="-15" dirty="0">
                <a:latin typeface="+mj-lt"/>
                <a:cs typeface="Times New Roman"/>
              </a:rPr>
              <a:t>ensure </a:t>
            </a:r>
            <a:r>
              <a:rPr sz="1200" i="1" spc="-5" dirty="0">
                <a:latin typeface="+mj-lt"/>
                <a:cs typeface="Times New Roman"/>
              </a:rPr>
              <a:t>that you  can </a:t>
            </a:r>
            <a:r>
              <a:rPr sz="1200" i="1" spc="-20" dirty="0">
                <a:latin typeface="+mj-lt"/>
                <a:cs typeface="Times New Roman"/>
              </a:rPr>
              <a:t>grow </a:t>
            </a:r>
            <a:r>
              <a:rPr sz="1200" i="1" spc="-5" dirty="0">
                <a:latin typeface="+mj-lt"/>
                <a:cs typeface="Times New Roman"/>
              </a:rPr>
              <a:t>your businesses without hindrance. A </a:t>
            </a:r>
            <a:r>
              <a:rPr sz="1200" i="1" spc="-10" dirty="0">
                <a:latin typeface="+mj-lt"/>
                <a:cs typeface="Times New Roman"/>
              </a:rPr>
              <a:t>reliable  </a:t>
            </a:r>
            <a:r>
              <a:rPr sz="1200" i="1" spc="-5" dirty="0">
                <a:latin typeface="+mj-lt"/>
                <a:cs typeface="Times New Roman"/>
              </a:rPr>
              <a:t>long-lasting </a:t>
            </a:r>
            <a:r>
              <a:rPr sz="1200" i="1" dirty="0">
                <a:latin typeface="+mj-lt"/>
                <a:cs typeface="Times New Roman"/>
              </a:rPr>
              <a:t>partnership, that </a:t>
            </a:r>
            <a:r>
              <a:rPr sz="1200" i="1" spc="-5" dirty="0">
                <a:latin typeface="+mj-lt"/>
                <a:cs typeface="Times New Roman"/>
              </a:rPr>
              <a:t>will benefit your  enterprise </a:t>
            </a:r>
            <a:r>
              <a:rPr sz="1200" i="1" dirty="0">
                <a:latin typeface="+mj-lt"/>
                <a:cs typeface="Times New Roman"/>
              </a:rPr>
              <a:t>and our </a:t>
            </a:r>
            <a:r>
              <a:rPr sz="1200" i="1" spc="-5" dirty="0">
                <a:latin typeface="+mj-lt"/>
                <a:cs typeface="Times New Roman"/>
              </a:rPr>
              <a:t>community is a </a:t>
            </a:r>
            <a:r>
              <a:rPr sz="1200" i="1" dirty="0">
                <a:latin typeface="+mj-lt"/>
                <a:cs typeface="Times New Roman"/>
              </a:rPr>
              <a:t>goal </a:t>
            </a:r>
            <a:r>
              <a:rPr sz="1200" i="1" spc="-5" dirty="0">
                <a:latin typeface="+mj-lt"/>
                <a:cs typeface="Times New Roman"/>
              </a:rPr>
              <a:t>we all strife</a:t>
            </a:r>
            <a:r>
              <a:rPr sz="1200" i="1" spc="114" dirty="0">
                <a:latin typeface="+mj-lt"/>
                <a:cs typeface="Times New Roman"/>
              </a:rPr>
              <a:t> </a:t>
            </a:r>
            <a:r>
              <a:rPr sz="1200" i="1" spc="-50" dirty="0">
                <a:latin typeface="+mj-lt"/>
                <a:cs typeface="Times New Roman"/>
              </a:rPr>
              <a:t>for.</a:t>
            </a:r>
            <a:endParaRPr sz="1200" dirty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 dirty="0">
              <a:latin typeface="+mj-lt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i="1" spc="-5" dirty="0">
                <a:latin typeface="+mj-lt"/>
                <a:cs typeface="Times New Roman"/>
              </a:rPr>
              <a:t>I am certain that together we can achieve many things  </a:t>
            </a:r>
            <a:r>
              <a:rPr sz="1200" i="1" dirty="0">
                <a:latin typeface="+mj-lt"/>
                <a:cs typeface="Times New Roman"/>
              </a:rPr>
              <a:t>and </a:t>
            </a:r>
            <a:r>
              <a:rPr sz="1200" i="1" spc="-15" dirty="0">
                <a:latin typeface="+mj-lt"/>
                <a:cs typeface="Times New Roman"/>
              </a:rPr>
              <a:t>create </a:t>
            </a:r>
            <a:r>
              <a:rPr sz="1200" i="1" dirty="0">
                <a:latin typeface="+mj-lt"/>
                <a:cs typeface="Times New Roman"/>
              </a:rPr>
              <a:t>an </a:t>
            </a:r>
            <a:r>
              <a:rPr sz="1200" i="1" spc="-10" dirty="0">
                <a:latin typeface="+mj-lt"/>
                <a:cs typeface="Times New Roman"/>
              </a:rPr>
              <a:t>environment </a:t>
            </a:r>
            <a:r>
              <a:rPr sz="1200" i="1" spc="-5" dirty="0">
                <a:latin typeface="+mj-lt"/>
                <a:cs typeface="Times New Roman"/>
              </a:rPr>
              <a:t>that </a:t>
            </a:r>
            <a:r>
              <a:rPr sz="1200" i="1" spc="-10" dirty="0">
                <a:latin typeface="+mj-lt"/>
                <a:cs typeface="Times New Roman"/>
              </a:rPr>
              <a:t>ensures </a:t>
            </a:r>
            <a:r>
              <a:rPr sz="1200" i="1" dirty="0">
                <a:latin typeface="+mj-lt"/>
                <a:cs typeface="Times New Roman"/>
              </a:rPr>
              <a:t>expansion,  </a:t>
            </a:r>
            <a:r>
              <a:rPr sz="1200" i="1" spc="-10" dirty="0">
                <a:latin typeface="+mj-lt"/>
                <a:cs typeface="Times New Roman"/>
              </a:rPr>
              <a:t>numerous </a:t>
            </a:r>
            <a:r>
              <a:rPr sz="1200" i="1" spc="-5" dirty="0">
                <a:latin typeface="+mj-lt"/>
                <a:cs typeface="Times New Roman"/>
              </a:rPr>
              <a:t>opportunities </a:t>
            </a:r>
            <a:r>
              <a:rPr sz="1200" i="1" dirty="0">
                <a:latin typeface="+mj-lt"/>
                <a:cs typeface="Times New Roman"/>
              </a:rPr>
              <a:t>and </a:t>
            </a:r>
            <a:r>
              <a:rPr sz="1200" i="1" spc="-5" dirty="0">
                <a:latin typeface="+mj-lt"/>
                <a:cs typeface="Times New Roman"/>
              </a:rPr>
              <a:t>mutual</a:t>
            </a:r>
            <a:r>
              <a:rPr sz="1200" i="1" spc="25" dirty="0">
                <a:latin typeface="+mj-lt"/>
                <a:cs typeface="Times New Roman"/>
              </a:rPr>
              <a:t> </a:t>
            </a:r>
            <a:r>
              <a:rPr sz="1200" i="1" spc="-5" dirty="0">
                <a:latin typeface="+mj-lt"/>
                <a:cs typeface="Times New Roman"/>
              </a:rPr>
              <a:t>benefits.</a:t>
            </a:r>
            <a:endParaRPr sz="1200" dirty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 dirty="0">
              <a:latin typeface="+mj-lt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i="1" spc="-30" dirty="0">
                <a:latin typeface="+mj-lt"/>
                <a:cs typeface="Times New Roman"/>
              </a:rPr>
              <a:t>Yours</a:t>
            </a:r>
            <a:r>
              <a:rPr sz="1200" i="1" spc="-15" dirty="0">
                <a:latin typeface="+mj-lt"/>
                <a:cs typeface="Times New Roman"/>
              </a:rPr>
              <a:t> truly,</a:t>
            </a:r>
            <a:endParaRPr sz="1200" dirty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+mj-lt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i="1" spc="-5" dirty="0">
                <a:latin typeface="+mj-lt"/>
                <a:cs typeface="Times New Roman"/>
              </a:rPr>
              <a:t>Mirsad</a:t>
            </a:r>
            <a:r>
              <a:rPr sz="1200" i="1" spc="10" dirty="0">
                <a:latin typeface="+mj-lt"/>
                <a:cs typeface="Times New Roman"/>
              </a:rPr>
              <a:t> </a:t>
            </a:r>
            <a:r>
              <a:rPr sz="1200" i="1" spc="-5" dirty="0">
                <a:latin typeface="+mj-lt"/>
                <a:cs typeface="Times New Roman"/>
              </a:rPr>
              <a:t>Mahmutagic</a:t>
            </a:r>
            <a:endParaRPr sz="1200" dirty="0">
              <a:latin typeface="+mj-lt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i="1" spc="-5" dirty="0">
                <a:latin typeface="+mj-lt"/>
                <a:cs typeface="Times New Roman"/>
              </a:rPr>
              <a:t>Mayor of</a:t>
            </a:r>
            <a:r>
              <a:rPr sz="1200" i="1" spc="10" dirty="0">
                <a:latin typeface="+mj-lt"/>
                <a:cs typeface="Times New Roman"/>
              </a:rPr>
              <a:t> </a:t>
            </a:r>
            <a:r>
              <a:rPr sz="1200" i="1" spc="-5" dirty="0">
                <a:latin typeface="+mj-lt"/>
                <a:cs typeface="Times New Roman"/>
              </a:rPr>
              <a:t>Maglaj</a:t>
            </a:r>
            <a:endParaRPr sz="1200" dirty="0">
              <a:latin typeface="+mj-lt"/>
              <a:cs typeface="Times New Roman"/>
            </a:endParaRPr>
          </a:p>
        </p:txBody>
      </p:sp>
      <p:pic>
        <p:nvPicPr>
          <p:cNvPr id="9" name="Picture 8" descr="C:\Users\nermin.beslagic\Desktop\mirsadmpress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52201" y="3459168"/>
            <a:ext cx="1809107" cy="177484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07" y="387334"/>
            <a:ext cx="2280433" cy="307777"/>
          </a:xfrm>
        </p:spPr>
        <p:txBody>
          <a:bodyPr/>
          <a:lstStyle/>
          <a:p>
            <a:r>
              <a:rPr lang="en-GB" sz="2000" kern="1200" spc="-12" dirty="0" smtClean="0">
                <a:solidFill>
                  <a:srgbClr val="5FC9ED"/>
                </a:solidFill>
                <a:latin typeface="+mj-lt"/>
                <a:ea typeface="+mn-ea"/>
              </a:rPr>
              <a:t>TEXTILE</a:t>
            </a:r>
            <a:r>
              <a:rPr lang="en-GB" sz="2000" b="1" dirty="0" smtClean="0"/>
              <a:t> </a:t>
            </a:r>
            <a:r>
              <a:rPr lang="en-GB" sz="2000" kern="1200" spc="-12" dirty="0" smtClean="0">
                <a:solidFill>
                  <a:srgbClr val="5FC9ED"/>
                </a:solidFill>
                <a:latin typeface="+mj-lt"/>
                <a:ea typeface="+mn-ea"/>
              </a:rPr>
              <a:t>INDUSTRY</a:t>
            </a:r>
            <a:endParaRPr lang="en-GB" sz="2000" kern="1200" spc="-12" dirty="0">
              <a:solidFill>
                <a:srgbClr val="5FC9ED"/>
              </a:solidFill>
              <a:latin typeface="+mj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170" y="815962"/>
            <a:ext cx="5643602" cy="813140"/>
          </a:xfrm>
          <a:prstGeom prst="rect">
            <a:avLst/>
          </a:prstGeom>
          <a:noFill/>
        </p:spPr>
        <p:txBody>
          <a:bodyPr wrap="square" lIns="73756" tIns="36878" rIns="73756" bIns="36878" rtlCol="0">
            <a:spAutoFit/>
          </a:bodyPr>
          <a:lstStyle/>
          <a:p>
            <a:pPr algn="just"/>
            <a:r>
              <a:rPr lang="en-GB" sz="1600" dirty="0" smtClean="0"/>
              <a:t>The textile industry is one of the most prominent industries in </a:t>
            </a:r>
            <a:r>
              <a:rPr lang="en-GB" sz="1600" dirty="0" err="1" smtClean="0"/>
              <a:t>Maglaj</a:t>
            </a:r>
            <a:r>
              <a:rPr lang="en-GB" sz="1600" dirty="0" smtClean="0"/>
              <a:t>. With 3 major textile manufacturers who employ over 700 workers, textile provides the biggest amount skilled workforce. </a:t>
            </a:r>
            <a:endParaRPr lang="en-GB" sz="1600" dirty="0"/>
          </a:p>
        </p:txBody>
      </p:sp>
      <p:pic>
        <p:nvPicPr>
          <p:cNvPr id="5" name="Picture 4" descr="141003041.6_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1607" y="3244854"/>
            <a:ext cx="2571768" cy="138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yee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07" y="1673218"/>
            <a:ext cx="2156467" cy="149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16"/>
          <p:cNvGrpSpPr/>
          <p:nvPr/>
        </p:nvGrpSpPr>
        <p:grpSpPr>
          <a:xfrm>
            <a:off x="3209127" y="1816094"/>
            <a:ext cx="1214446" cy="1145007"/>
            <a:chOff x="3066251" y="1816094"/>
            <a:chExt cx="1214446" cy="1145007"/>
          </a:xfrm>
        </p:grpSpPr>
        <p:sp>
          <p:nvSpPr>
            <p:cNvPr id="11" name="Oval 10"/>
            <p:cNvSpPr/>
            <p:nvPr/>
          </p:nvSpPr>
          <p:spPr>
            <a:xfrm>
              <a:off x="3066251" y="1816094"/>
              <a:ext cx="1214446" cy="114500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3756" tIns="36878" rIns="73756" bIns="36878"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0565" y="2101846"/>
              <a:ext cx="928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Over 700 employees</a:t>
              </a:r>
              <a:endParaRPr lang="en-GB" sz="1200" b="1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4709325" y="1816094"/>
            <a:ext cx="1214446" cy="11450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756" tIns="36878" rIns="73756" bIns="36878"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3209127" y="3101978"/>
            <a:ext cx="1214446" cy="11450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756" tIns="36878" rIns="73756" bIns="36878"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780763" y="3101978"/>
            <a:ext cx="1214446" cy="11450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756" tIns="36878" rIns="73756" bIns="36878"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780763" y="210184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90%-100% Export</a:t>
            </a:r>
            <a:endParaRPr lang="en-GB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352003" y="3459168"/>
            <a:ext cx="967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200 workers</a:t>
            </a:r>
          </a:p>
          <a:p>
            <a:pPr algn="ctr"/>
            <a:r>
              <a:rPr lang="en-GB" sz="1200" b="1" dirty="0" smtClean="0"/>
              <a:t> available</a:t>
            </a:r>
            <a:endParaRPr lang="en-GB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80763" y="345916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Education of Workers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>
            <a:lum bright="20000" contrast="30000"/>
          </a:blip>
          <a:srcRect b="23986"/>
          <a:stretch>
            <a:fillRect/>
          </a:stretch>
        </p:blipFill>
        <p:spPr>
          <a:xfrm>
            <a:off x="2923375" y="3744920"/>
            <a:ext cx="2685824" cy="835428"/>
          </a:xfrm>
          <a:prstGeom prst="rect">
            <a:avLst/>
          </a:prstGeom>
        </p:spPr>
      </p:pic>
      <p:pic>
        <p:nvPicPr>
          <p:cNvPr id="8" name="Picture 7" descr="423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21" y="3735381"/>
            <a:ext cx="2408188" cy="161131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8731" y="173020"/>
            <a:ext cx="2357454" cy="605365"/>
          </a:xfrm>
          <a:prstGeom prst="rect">
            <a:avLst/>
          </a:prstGeom>
        </p:spPr>
        <p:txBody>
          <a:bodyPr vert="horz" lIns="73756" tIns="36878" rIns="73756" bIns="36878" rtlCol="0" anchor="ctr">
            <a:normAutofit lnSpcReduction="10000"/>
          </a:bodyPr>
          <a:lstStyle/>
          <a:p>
            <a:pPr algn="ctr" defTabSz="737555">
              <a:spcBef>
                <a:spcPct val="0"/>
              </a:spcBef>
            </a:pPr>
            <a:r>
              <a:rPr lang="en-GB" sz="2000" b="1" spc="-12" dirty="0" smtClean="0">
                <a:solidFill>
                  <a:srgbClr val="5FC9ED"/>
                </a:solidFill>
                <a:latin typeface="+mj-lt"/>
                <a:cs typeface="Trebuchet MS"/>
              </a:rPr>
              <a:t>Successful</a:t>
            </a:r>
            <a:r>
              <a:rPr lang="en-GB" sz="3500" dirty="0" smtClean="0">
                <a:latin typeface="+mj-lt"/>
                <a:ea typeface="+mj-ea"/>
                <a:cs typeface="+mj-cs"/>
              </a:rPr>
              <a:t> </a:t>
            </a:r>
            <a:r>
              <a:rPr lang="en-GB" sz="2000" b="1" spc="-12" dirty="0" smtClean="0">
                <a:solidFill>
                  <a:srgbClr val="5FC9ED"/>
                </a:solidFill>
                <a:latin typeface="+mj-lt"/>
                <a:cs typeface="Trebuchet MS"/>
              </a:rPr>
              <a:t>Stories</a:t>
            </a:r>
            <a:endParaRPr lang="en-GB" sz="2000" b="1" spc="-12" dirty="0">
              <a:solidFill>
                <a:srgbClr val="5FC9ED"/>
              </a:solidFill>
              <a:latin typeface="+mj-lt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607" y="815962"/>
            <a:ext cx="5572164" cy="3860128"/>
          </a:xfrm>
          <a:prstGeom prst="rect">
            <a:avLst/>
          </a:prstGeom>
          <a:noFill/>
        </p:spPr>
        <p:txBody>
          <a:bodyPr wrap="square" lIns="73756" tIns="36878" rIns="73756" bIns="36878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600" dirty="0" err="1" smtClean="0">
                <a:latin typeface="+mj-lt"/>
                <a:ea typeface="Cambria" pitchFamily="18" charset="0"/>
              </a:rPr>
              <a:t>Bontex</a:t>
            </a:r>
            <a:r>
              <a:rPr lang="en-GB" sz="1600" dirty="0" smtClean="0">
                <a:latin typeface="+mj-lt"/>
                <a:ea typeface="Cambria" pitchFamily="18" charset="0"/>
              </a:rPr>
              <a:t> </a:t>
            </a:r>
            <a:r>
              <a:rPr lang="en-GB" sz="1600" dirty="0" err="1" smtClean="0">
                <a:latin typeface="+mj-lt"/>
                <a:ea typeface="Cambria" pitchFamily="18" charset="0"/>
              </a:rPr>
              <a:t>d.o.o</a:t>
            </a:r>
            <a:r>
              <a:rPr lang="en-GB" sz="1600" dirty="0" smtClean="0">
                <a:latin typeface="+mj-lt"/>
                <a:ea typeface="Cambria" pitchFamily="18" charset="0"/>
              </a:rPr>
              <a:t>. </a:t>
            </a:r>
            <a:r>
              <a:rPr lang="en-GB" sz="1600" dirty="0" err="1" smtClean="0">
                <a:latin typeface="+mj-lt"/>
                <a:ea typeface="Cambria" pitchFamily="18" charset="0"/>
              </a:rPr>
              <a:t>Maglaj</a:t>
            </a:r>
            <a:r>
              <a:rPr lang="en-GB" sz="1600" dirty="0" smtClean="0">
                <a:latin typeface="+mj-lt"/>
                <a:ea typeface="Cambria" pitchFamily="18" charset="0"/>
              </a:rPr>
              <a:t> one of the leading manufacturers of women and men shirts in </a:t>
            </a:r>
            <a:r>
              <a:rPr lang="en-GB" sz="1600" dirty="0" err="1" smtClean="0">
                <a:latin typeface="+mj-lt"/>
                <a:ea typeface="Cambria" pitchFamily="18" charset="0"/>
              </a:rPr>
              <a:t>BiH</a:t>
            </a:r>
            <a:r>
              <a:rPr lang="en-GB" sz="1600" dirty="0" smtClean="0">
                <a:latin typeface="+mj-lt"/>
                <a:ea typeface="Cambria" pitchFamily="18" charset="0"/>
              </a:rPr>
              <a:t> with 100% of its products being exported to foreign markets. </a:t>
            </a:r>
          </a:p>
          <a:p>
            <a:pPr algn="just">
              <a:buFont typeface="Arial" pitchFamily="34" charset="0"/>
              <a:buChar char="•"/>
            </a:pPr>
            <a:endParaRPr lang="en-GB" sz="1600" dirty="0" smtClean="0">
              <a:latin typeface="+mj-lt"/>
              <a:ea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1600" dirty="0" smtClean="0">
                <a:latin typeface="+mj-lt"/>
                <a:ea typeface="Cambria" pitchFamily="18" charset="0"/>
              </a:rPr>
              <a:t>The company Fine Life Group </a:t>
            </a:r>
            <a:r>
              <a:rPr lang="en-GB" sz="1600" dirty="0" err="1" smtClean="0">
                <a:latin typeface="+mj-lt"/>
                <a:ea typeface="Cambria" pitchFamily="18" charset="0"/>
              </a:rPr>
              <a:t>d.o.o</a:t>
            </a:r>
            <a:r>
              <a:rPr lang="en-GB" sz="1600" dirty="0" smtClean="0">
                <a:latin typeface="+mj-lt"/>
                <a:ea typeface="Cambria" pitchFamily="18" charset="0"/>
              </a:rPr>
              <a:t>. </a:t>
            </a:r>
            <a:r>
              <a:rPr lang="en-GB" sz="1600" dirty="0" err="1" smtClean="0">
                <a:latin typeface="+mj-lt"/>
                <a:ea typeface="Cambria" pitchFamily="18" charset="0"/>
              </a:rPr>
              <a:t>Maglaj</a:t>
            </a:r>
            <a:r>
              <a:rPr lang="en-GB" sz="1600" dirty="0" smtClean="0">
                <a:latin typeface="+mj-lt"/>
                <a:ea typeface="Cambria" pitchFamily="18" charset="0"/>
              </a:rPr>
              <a:t> employs over 100 workers and produces women clothing, designing, as well as, manufactures wedding dresses. </a:t>
            </a:r>
          </a:p>
          <a:p>
            <a:pPr algn="just">
              <a:buFont typeface="Arial" pitchFamily="34" charset="0"/>
              <a:buChar char="•"/>
            </a:pPr>
            <a:endParaRPr lang="en-GB" sz="1600" dirty="0" smtClean="0">
              <a:latin typeface="+mj-lt"/>
              <a:ea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1600" dirty="0" smtClean="0">
                <a:latin typeface="+mj-lt"/>
                <a:ea typeface="Cambria" pitchFamily="18" charset="0"/>
              </a:rPr>
              <a:t>HM </a:t>
            </a:r>
            <a:r>
              <a:rPr lang="en-GB" sz="1600" dirty="0" err="1" smtClean="0">
                <a:latin typeface="+mj-lt"/>
                <a:ea typeface="Cambria" pitchFamily="18" charset="0"/>
              </a:rPr>
              <a:t>Promet</a:t>
            </a:r>
            <a:r>
              <a:rPr lang="en-GB" sz="1600" dirty="0" smtClean="0">
                <a:latin typeface="+mj-lt"/>
                <a:ea typeface="Cambria" pitchFamily="18" charset="0"/>
              </a:rPr>
              <a:t> </a:t>
            </a:r>
            <a:r>
              <a:rPr lang="en-GB" sz="1600" dirty="0" err="1" smtClean="0">
                <a:latin typeface="+mj-lt"/>
                <a:ea typeface="Cambria" pitchFamily="18" charset="0"/>
              </a:rPr>
              <a:t>d.o.o</a:t>
            </a:r>
            <a:r>
              <a:rPr lang="en-GB" sz="1600" dirty="0" smtClean="0">
                <a:latin typeface="+mj-lt"/>
                <a:ea typeface="Cambria" pitchFamily="18" charset="0"/>
              </a:rPr>
              <a:t>. manufactures protection clothing for the German market. Within almost 5’000m2 it employs around 350 workers and produces over 1700 models, which found buyers like Mercedes, BMW, Nissan and Kia.  </a:t>
            </a:r>
          </a:p>
          <a:p>
            <a:pPr algn="just">
              <a:buFont typeface="Arial" pitchFamily="34" charset="0"/>
              <a:buChar char="•"/>
            </a:pPr>
            <a:endParaRPr lang="en-GB" sz="1600" dirty="0" smtClean="0">
              <a:latin typeface="+mj-lt"/>
              <a:ea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GB" sz="1600" dirty="0" smtClean="0">
              <a:latin typeface="+mj-lt"/>
              <a:ea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GB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80169" y="244458"/>
            <a:ext cx="3943619" cy="379204"/>
            <a:chOff x="559532" y="523977"/>
            <a:chExt cx="3943619" cy="379204"/>
          </a:xfrm>
        </p:grpSpPr>
        <p:sp>
          <p:nvSpPr>
            <p:cNvPr id="2" name="object 2"/>
            <p:cNvSpPr/>
            <p:nvPr/>
          </p:nvSpPr>
          <p:spPr>
            <a:xfrm>
              <a:off x="559532" y="710700"/>
              <a:ext cx="416710" cy="1875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1528" y="710700"/>
              <a:ext cx="3491623" cy="1924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61214" y="523977"/>
              <a:ext cx="3940258" cy="293656"/>
              <a:chOff x="561214" y="523977"/>
              <a:chExt cx="3940258" cy="293656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561214" y="528912"/>
                <a:ext cx="411668" cy="21057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616508" y="555851"/>
                <a:ext cx="302451" cy="157316"/>
              </a:xfrm>
              <a:custGeom>
                <a:avLst/>
                <a:gdLst/>
                <a:ahLst/>
                <a:cxnLst/>
                <a:rect l="l" t="t" r="r" b="b"/>
                <a:pathLst>
                  <a:path w="274319" h="291465">
                    <a:moveTo>
                      <a:pt x="105905" y="0"/>
                    </a:moveTo>
                    <a:lnTo>
                      <a:pt x="53441" y="0"/>
                    </a:lnTo>
                    <a:lnTo>
                      <a:pt x="0" y="291083"/>
                    </a:lnTo>
                    <a:lnTo>
                      <a:pt x="52450" y="291083"/>
                    </a:lnTo>
                    <a:lnTo>
                      <a:pt x="77292" y="155575"/>
                    </a:lnTo>
                    <a:lnTo>
                      <a:pt x="245412" y="155575"/>
                    </a:lnTo>
                    <a:lnTo>
                      <a:pt x="253424" y="112267"/>
                    </a:lnTo>
                    <a:lnTo>
                      <a:pt x="85242" y="112267"/>
                    </a:lnTo>
                    <a:lnTo>
                      <a:pt x="105905" y="0"/>
                    </a:lnTo>
                    <a:close/>
                  </a:path>
                  <a:path w="274319" h="291465">
                    <a:moveTo>
                      <a:pt x="245412" y="155575"/>
                    </a:moveTo>
                    <a:lnTo>
                      <a:pt x="192925" y="155575"/>
                    </a:lnTo>
                    <a:lnTo>
                      <a:pt x="168084" y="291083"/>
                    </a:lnTo>
                    <a:lnTo>
                      <a:pt x="220344" y="291083"/>
                    </a:lnTo>
                    <a:lnTo>
                      <a:pt x="245412" y="155575"/>
                    </a:lnTo>
                    <a:close/>
                  </a:path>
                  <a:path w="274319" h="291465">
                    <a:moveTo>
                      <a:pt x="274192" y="0"/>
                    </a:moveTo>
                    <a:lnTo>
                      <a:pt x="221538" y="0"/>
                    </a:lnTo>
                    <a:lnTo>
                      <a:pt x="200875" y="112267"/>
                    </a:lnTo>
                    <a:lnTo>
                      <a:pt x="253424" y="112267"/>
                    </a:lnTo>
                    <a:lnTo>
                      <a:pt x="274192" y="0"/>
                    </a:lnTo>
                    <a:close/>
                  </a:path>
                </a:pathLst>
              </a:custGeom>
              <a:solidFill>
                <a:srgbClr val="A8CEE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616508" y="555851"/>
                <a:ext cx="302451" cy="157316"/>
              </a:xfrm>
              <a:custGeom>
                <a:avLst/>
                <a:gdLst/>
                <a:ahLst/>
                <a:cxnLst/>
                <a:rect l="l" t="t" r="r" b="b"/>
                <a:pathLst>
                  <a:path w="274319" h="291465">
                    <a:moveTo>
                      <a:pt x="53441" y="0"/>
                    </a:moveTo>
                    <a:lnTo>
                      <a:pt x="105905" y="0"/>
                    </a:lnTo>
                    <a:lnTo>
                      <a:pt x="85242" y="112267"/>
                    </a:lnTo>
                    <a:lnTo>
                      <a:pt x="200875" y="112267"/>
                    </a:lnTo>
                    <a:lnTo>
                      <a:pt x="221538" y="0"/>
                    </a:lnTo>
                    <a:lnTo>
                      <a:pt x="274192" y="0"/>
                    </a:lnTo>
                    <a:lnTo>
                      <a:pt x="220344" y="291083"/>
                    </a:lnTo>
                    <a:lnTo>
                      <a:pt x="168084" y="291083"/>
                    </a:lnTo>
                    <a:lnTo>
                      <a:pt x="192925" y="155575"/>
                    </a:lnTo>
                    <a:lnTo>
                      <a:pt x="77292" y="155575"/>
                    </a:lnTo>
                    <a:lnTo>
                      <a:pt x="52450" y="291083"/>
                    </a:lnTo>
                    <a:lnTo>
                      <a:pt x="0" y="291083"/>
                    </a:lnTo>
                    <a:lnTo>
                      <a:pt x="53441" y="0"/>
                    </a:lnTo>
                    <a:close/>
                  </a:path>
                </a:pathLst>
              </a:custGeom>
              <a:ln w="22860">
                <a:solidFill>
                  <a:srgbClr val="2D83C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870385" y="735376"/>
                <a:ext cx="240279" cy="8225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873746" y="610346"/>
                <a:ext cx="233559" cy="7814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915711" y="630567"/>
                <a:ext cx="150287" cy="37564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1014890" y="523977"/>
                <a:ext cx="3486582" cy="21798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1057596" y="544883"/>
                <a:ext cx="3401167" cy="176441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97083" y="1981569"/>
          <a:ext cx="2640606" cy="8006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6094"/>
                <a:gridCol w="1714512"/>
              </a:tblGrid>
              <a:tr h="2001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Profile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21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</a:tr>
              <a:tr h="200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Founded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21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2002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21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2001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Industry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222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Textile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222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2001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dirty="0">
                          <a:latin typeface="Trebuchet MS"/>
                          <a:cs typeface="Trebuchet MS"/>
                        </a:rPr>
                        <a:t>Employees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222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350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222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389825" y="2837864"/>
            <a:ext cx="5284483" cy="11713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4866" y="4029767"/>
            <a:ext cx="5269360" cy="10331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0169" y="673086"/>
            <a:ext cx="542928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+mj-lt"/>
                <a:cs typeface="Trebuchet MS"/>
              </a:rPr>
              <a:t>HM </a:t>
            </a:r>
            <a:r>
              <a:rPr sz="1600" spc="-20" dirty="0">
                <a:latin typeface="+mj-lt"/>
                <a:cs typeface="Trebuchet MS"/>
              </a:rPr>
              <a:t>Promet </a:t>
            </a:r>
            <a:r>
              <a:rPr sz="1600" spc="-5" dirty="0">
                <a:latin typeface="+mj-lt"/>
                <a:cs typeface="Trebuchet MS"/>
              </a:rPr>
              <a:t>d.o.o. produces </a:t>
            </a:r>
            <a:r>
              <a:rPr sz="1600" spc="-10" dirty="0">
                <a:latin typeface="+mj-lt"/>
                <a:cs typeface="Trebuchet MS"/>
              </a:rPr>
              <a:t>protective  </a:t>
            </a:r>
            <a:r>
              <a:rPr sz="1600" spc="-5" dirty="0">
                <a:latin typeface="+mj-lt"/>
                <a:cs typeface="Trebuchet MS"/>
              </a:rPr>
              <a:t>clothing mainly </a:t>
            </a:r>
            <a:r>
              <a:rPr sz="1600" spc="-10" dirty="0">
                <a:latin typeface="+mj-lt"/>
                <a:cs typeface="Trebuchet MS"/>
              </a:rPr>
              <a:t>for </a:t>
            </a:r>
            <a:r>
              <a:rPr sz="1600" spc="-5" dirty="0">
                <a:latin typeface="+mj-lt"/>
                <a:cs typeface="Trebuchet MS"/>
              </a:rPr>
              <a:t>the German </a:t>
            </a:r>
            <a:r>
              <a:rPr sz="1600" dirty="0">
                <a:latin typeface="+mj-lt"/>
                <a:cs typeface="Trebuchet MS"/>
              </a:rPr>
              <a:t>market.  </a:t>
            </a:r>
            <a:r>
              <a:rPr sz="1600" spc="-10" dirty="0">
                <a:latin typeface="+mj-lt"/>
                <a:cs typeface="Trebuchet MS"/>
              </a:rPr>
              <a:t>With </a:t>
            </a:r>
            <a:r>
              <a:rPr sz="1600" spc="-5" dirty="0">
                <a:latin typeface="+mj-lt"/>
                <a:cs typeface="Trebuchet MS"/>
              </a:rPr>
              <a:t>about </a:t>
            </a:r>
            <a:r>
              <a:rPr sz="1600" dirty="0">
                <a:latin typeface="+mj-lt"/>
                <a:cs typeface="Trebuchet MS"/>
              </a:rPr>
              <a:t>5'000 m2 space it </a:t>
            </a:r>
            <a:r>
              <a:rPr sz="1600" spc="-5" dirty="0">
                <a:latin typeface="+mj-lt"/>
                <a:cs typeface="Trebuchet MS"/>
              </a:rPr>
              <a:t>employes  </a:t>
            </a:r>
            <a:r>
              <a:rPr sz="1600" dirty="0">
                <a:latin typeface="+mj-lt"/>
                <a:cs typeface="Trebuchet MS"/>
              </a:rPr>
              <a:t>about 350 </a:t>
            </a:r>
            <a:r>
              <a:rPr sz="1600" spc="-5" dirty="0">
                <a:latin typeface="+mj-lt"/>
                <a:cs typeface="Trebuchet MS"/>
              </a:rPr>
              <a:t>workers. </a:t>
            </a:r>
            <a:r>
              <a:rPr sz="1600" dirty="0">
                <a:latin typeface="+mj-lt"/>
                <a:cs typeface="Trebuchet MS"/>
              </a:rPr>
              <a:t>Over 1700 </a:t>
            </a:r>
            <a:r>
              <a:rPr sz="1600" spc="-5" dirty="0">
                <a:latin typeface="+mj-lt"/>
                <a:cs typeface="Trebuchet MS"/>
              </a:rPr>
              <a:t>models are  </a:t>
            </a:r>
            <a:r>
              <a:rPr sz="1600" dirty="0">
                <a:latin typeface="+mj-lt"/>
                <a:cs typeface="Trebuchet MS"/>
              </a:rPr>
              <a:t>available </a:t>
            </a:r>
            <a:r>
              <a:rPr sz="1600" spc="-5" dirty="0">
                <a:latin typeface="+mj-lt"/>
                <a:cs typeface="Trebuchet MS"/>
              </a:rPr>
              <a:t>and mostly bought </a:t>
            </a:r>
            <a:r>
              <a:rPr sz="1600" dirty="0">
                <a:latin typeface="+mj-lt"/>
                <a:cs typeface="Trebuchet MS"/>
              </a:rPr>
              <a:t>by </a:t>
            </a:r>
            <a:r>
              <a:rPr sz="1600" spc="-5" dirty="0">
                <a:latin typeface="+mj-lt"/>
                <a:cs typeface="Trebuchet MS"/>
              </a:rPr>
              <a:t>companies  </a:t>
            </a:r>
            <a:r>
              <a:rPr sz="1600" dirty="0">
                <a:latin typeface="+mj-lt"/>
                <a:cs typeface="Trebuchet MS"/>
              </a:rPr>
              <a:t>like </a:t>
            </a:r>
            <a:r>
              <a:rPr sz="1600" spc="-5" dirty="0">
                <a:latin typeface="+mj-lt"/>
                <a:cs typeface="Trebuchet MS"/>
              </a:rPr>
              <a:t>Mercedes </a:t>
            </a:r>
            <a:r>
              <a:rPr sz="1600" dirty="0">
                <a:latin typeface="+mj-lt"/>
                <a:cs typeface="Trebuchet MS"/>
              </a:rPr>
              <a:t>Benz, </a:t>
            </a:r>
            <a:r>
              <a:rPr sz="1600" spc="-45" dirty="0">
                <a:latin typeface="+mj-lt"/>
                <a:cs typeface="Trebuchet MS"/>
              </a:rPr>
              <a:t>BMW, </a:t>
            </a:r>
            <a:r>
              <a:rPr sz="1600" spc="-5" dirty="0">
                <a:latin typeface="+mj-lt"/>
                <a:cs typeface="Trebuchet MS"/>
              </a:rPr>
              <a:t>Nissan, </a:t>
            </a:r>
            <a:r>
              <a:rPr sz="1600" spc="-20" dirty="0">
                <a:latin typeface="+mj-lt"/>
                <a:cs typeface="Trebuchet MS"/>
              </a:rPr>
              <a:t>Kia,  </a:t>
            </a:r>
            <a:r>
              <a:rPr sz="1600" spc="-5" dirty="0">
                <a:latin typeface="+mj-lt"/>
                <a:cs typeface="Trebuchet MS"/>
              </a:rPr>
              <a:t>Maggi and</a:t>
            </a:r>
            <a:r>
              <a:rPr sz="1600" spc="-20" dirty="0">
                <a:latin typeface="+mj-lt"/>
                <a:cs typeface="Trebuchet MS"/>
              </a:rPr>
              <a:t> </a:t>
            </a:r>
            <a:r>
              <a:rPr sz="1600" spc="-5" dirty="0">
                <a:latin typeface="+mj-lt"/>
                <a:cs typeface="Trebuchet MS"/>
              </a:rPr>
              <a:t>others.</a:t>
            </a:r>
            <a:endParaRPr sz="1600">
              <a:latin typeface="+mj-lt"/>
              <a:cs typeface="Trebuchet MS"/>
            </a:endParaRPr>
          </a:p>
        </p:txBody>
      </p:sp>
      <p:sp>
        <p:nvSpPr>
          <p:cNvPr id="17" name="object 2"/>
          <p:cNvSpPr/>
          <p:nvPr/>
        </p:nvSpPr>
        <p:spPr>
          <a:xfrm>
            <a:off x="6066647" y="101582"/>
            <a:ext cx="542040" cy="5715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0314" y="475445"/>
            <a:ext cx="1999534" cy="300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4483" y="958838"/>
            <a:ext cx="50268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+mj-lt"/>
                <a:cs typeface="Trebuchet MS"/>
              </a:rPr>
              <a:t>One </a:t>
            </a:r>
            <a:r>
              <a:rPr sz="1600" spc="-5" dirty="0">
                <a:latin typeface="+mj-lt"/>
                <a:cs typeface="Trebuchet MS"/>
              </a:rPr>
              <a:t>of the leading manufacturers of women  and </a:t>
            </a:r>
            <a:r>
              <a:rPr sz="1600" dirty="0">
                <a:latin typeface="+mj-lt"/>
                <a:cs typeface="Trebuchet MS"/>
              </a:rPr>
              <a:t>men </a:t>
            </a:r>
            <a:r>
              <a:rPr sz="1600" spc="-5" dirty="0">
                <a:latin typeface="+mj-lt"/>
                <a:cs typeface="Trebuchet MS"/>
              </a:rPr>
              <a:t>shirts in </a:t>
            </a:r>
            <a:r>
              <a:rPr sz="1600" dirty="0">
                <a:latin typeface="+mj-lt"/>
                <a:cs typeface="Trebuchet MS"/>
              </a:rPr>
              <a:t>BiH. </a:t>
            </a:r>
            <a:r>
              <a:rPr sz="1600" spc="-5" dirty="0">
                <a:latin typeface="+mj-lt"/>
                <a:cs typeface="Trebuchet MS"/>
              </a:rPr>
              <a:t>Exporting 100% </a:t>
            </a:r>
            <a:r>
              <a:rPr sz="1600" dirty="0">
                <a:latin typeface="+mj-lt"/>
                <a:cs typeface="Trebuchet MS"/>
              </a:rPr>
              <a:t>of </a:t>
            </a:r>
            <a:r>
              <a:rPr sz="1600" spc="-5" dirty="0">
                <a:latin typeface="+mj-lt"/>
                <a:cs typeface="Trebuchet MS"/>
              </a:rPr>
              <a:t>its  products to international</a:t>
            </a:r>
            <a:r>
              <a:rPr sz="1600" spc="-20" dirty="0">
                <a:latin typeface="+mj-lt"/>
                <a:cs typeface="Trebuchet MS"/>
              </a:rPr>
              <a:t> </a:t>
            </a:r>
            <a:r>
              <a:rPr sz="1600" spc="-5" dirty="0">
                <a:latin typeface="+mj-lt"/>
                <a:cs typeface="Trebuchet MS"/>
              </a:rPr>
              <a:t>markets.</a:t>
            </a:r>
            <a:endParaRPr sz="1600">
              <a:latin typeface="+mj-lt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43076" y="1916381"/>
          <a:ext cx="2551738" cy="8006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0101"/>
                <a:gridCol w="1571637"/>
              </a:tblGrid>
              <a:tr h="2001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Profil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21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</a:tr>
              <a:tr h="200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latin typeface="Trebuchet MS"/>
                          <a:cs typeface="Trebuchet MS"/>
                        </a:rPr>
                        <a:t>Founded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222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2004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222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2001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b="1" dirty="0">
                          <a:latin typeface="Trebuchet MS"/>
                          <a:cs typeface="Trebuchet MS"/>
                        </a:rPr>
                        <a:t>Industry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21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25" dirty="0">
                          <a:latin typeface="Trebuchet MS"/>
                          <a:cs typeface="Trebuchet MS"/>
                        </a:rPr>
                        <a:t>Textile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21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2001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b="1" dirty="0">
                          <a:latin typeface="Trebuchet MS"/>
                          <a:cs typeface="Trebuchet MS"/>
                        </a:rPr>
                        <a:t>Employees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222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5" dirty="0">
                          <a:latin typeface="Trebuchet MS"/>
                          <a:cs typeface="Trebuchet MS"/>
                        </a:rPr>
                        <a:t>230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222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32695" y="2897089"/>
            <a:ext cx="5375218" cy="1633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/>
          <p:nvPr/>
        </p:nvSpPr>
        <p:spPr>
          <a:xfrm>
            <a:off x="6066647" y="101582"/>
            <a:ext cx="542040" cy="571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93" y="173020"/>
            <a:ext cx="2137557" cy="307777"/>
          </a:xfrm>
        </p:spPr>
        <p:txBody>
          <a:bodyPr/>
          <a:lstStyle/>
          <a:p>
            <a:pPr algn="l"/>
            <a:r>
              <a:rPr lang="en-GB" sz="2000" b="1" dirty="0" smtClean="0">
                <a:latin typeface="+mj-lt"/>
              </a:rPr>
              <a:t>    </a:t>
            </a:r>
            <a:r>
              <a:rPr lang="en-GB" sz="2000" kern="1200" spc="-12" dirty="0" smtClean="0">
                <a:solidFill>
                  <a:srgbClr val="5FC9ED"/>
                </a:solidFill>
                <a:latin typeface="+mj-lt"/>
                <a:ea typeface="+mn-ea"/>
              </a:rPr>
              <a:t>METAL</a:t>
            </a:r>
            <a:r>
              <a:rPr lang="en-GB" sz="2000" b="1" dirty="0" smtClean="0">
                <a:latin typeface="+mj-lt"/>
              </a:rPr>
              <a:t> </a:t>
            </a:r>
            <a:r>
              <a:rPr lang="en-GB" sz="2000" kern="1200" spc="-12" dirty="0" smtClean="0">
                <a:solidFill>
                  <a:srgbClr val="5FC9ED"/>
                </a:solidFill>
                <a:latin typeface="+mj-lt"/>
                <a:ea typeface="+mn-ea"/>
              </a:rPr>
              <a:t>INDUSTRY</a:t>
            </a:r>
            <a:endParaRPr lang="en-GB" sz="2000" kern="1200" spc="-12" dirty="0">
              <a:solidFill>
                <a:srgbClr val="5FC9ED"/>
              </a:solidFill>
              <a:latin typeface="+mj-lt"/>
              <a:ea typeface="+mn-ea"/>
            </a:endParaRPr>
          </a:p>
        </p:txBody>
      </p:sp>
      <p:pic>
        <p:nvPicPr>
          <p:cNvPr id="3" name="Picture 2" descr="Iron-and-Ste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169" y="2959102"/>
            <a:ext cx="2286016" cy="1436359"/>
          </a:xfrm>
          <a:prstGeom prst="rect">
            <a:avLst/>
          </a:prstGeom>
        </p:spPr>
      </p:pic>
      <p:pic>
        <p:nvPicPr>
          <p:cNvPr id="4" name="Picture 3" descr="metal industry email list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280169" y="1673218"/>
            <a:ext cx="2303651" cy="1113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0170" y="601648"/>
            <a:ext cx="5572164" cy="1059361"/>
          </a:xfrm>
          <a:prstGeom prst="rect">
            <a:avLst/>
          </a:prstGeom>
          <a:noFill/>
        </p:spPr>
        <p:txBody>
          <a:bodyPr wrap="square" lIns="73756" tIns="36878" rIns="73756" bIns="36878" rtlCol="0">
            <a:spAutoFit/>
          </a:bodyPr>
          <a:lstStyle/>
          <a:p>
            <a:pPr algn="just"/>
            <a:r>
              <a:rPr lang="en-GB" sz="1600" dirty="0" smtClean="0"/>
              <a:t>The metal industry is one of the most perspective branches in </a:t>
            </a:r>
            <a:r>
              <a:rPr lang="en-GB" sz="1600" dirty="0" err="1" smtClean="0"/>
              <a:t>Maglaj</a:t>
            </a:r>
            <a:r>
              <a:rPr lang="en-GB" sz="1600" dirty="0" smtClean="0"/>
              <a:t>. Our tradition and experienced workforce create the foundation for successful investments and continuous growth of businesses</a:t>
            </a:r>
            <a:endParaRPr lang="en-GB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851937" y="1601780"/>
            <a:ext cx="1214446" cy="1145007"/>
            <a:chOff x="4709325" y="1816094"/>
            <a:chExt cx="1214446" cy="1145007"/>
          </a:xfrm>
        </p:grpSpPr>
        <p:sp>
          <p:nvSpPr>
            <p:cNvPr id="9" name="Oval 8"/>
            <p:cNvSpPr/>
            <p:nvPr/>
          </p:nvSpPr>
          <p:spPr>
            <a:xfrm>
              <a:off x="4709325" y="1816094"/>
              <a:ext cx="1214446" cy="114500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3756" tIns="36878" rIns="73756" bIns="36878"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52201" y="2030408"/>
              <a:ext cx="928694" cy="8947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1200" b="1" dirty="0" smtClean="0"/>
                <a:t>Skilled Workforce</a:t>
              </a:r>
            </a:p>
            <a:p>
              <a:pPr algn="ctr">
                <a:lnSpc>
                  <a:spcPct val="150000"/>
                </a:lnSpc>
              </a:pPr>
              <a:endParaRPr lang="en-GB" sz="12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66449" y="1601780"/>
            <a:ext cx="1214446" cy="1145007"/>
            <a:chOff x="2637623" y="3602044"/>
            <a:chExt cx="1214446" cy="1145007"/>
          </a:xfrm>
        </p:grpSpPr>
        <p:sp>
          <p:nvSpPr>
            <p:cNvPr id="11" name="Oval 10"/>
            <p:cNvSpPr/>
            <p:nvPr/>
          </p:nvSpPr>
          <p:spPr>
            <a:xfrm>
              <a:off x="2637623" y="3602044"/>
              <a:ext cx="1214446" cy="114500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3756" tIns="36878" rIns="73756" bIns="36878"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80499" y="3816358"/>
              <a:ext cx="928694" cy="89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1200" b="1" dirty="0" smtClean="0"/>
                <a:t>Export oriented</a:t>
              </a:r>
            </a:p>
            <a:p>
              <a:pPr algn="ctr">
                <a:lnSpc>
                  <a:spcPct val="150000"/>
                </a:lnSpc>
              </a:pPr>
              <a:endParaRPr lang="en-GB" sz="12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51937" y="3244854"/>
            <a:ext cx="1214446" cy="1271767"/>
            <a:chOff x="4566449" y="3459168"/>
            <a:chExt cx="1214446" cy="1271767"/>
          </a:xfrm>
        </p:grpSpPr>
        <p:sp>
          <p:nvSpPr>
            <p:cNvPr id="12" name="Oval 11"/>
            <p:cNvSpPr/>
            <p:nvPr/>
          </p:nvSpPr>
          <p:spPr>
            <a:xfrm>
              <a:off x="4566449" y="3459168"/>
              <a:ext cx="1214446" cy="114500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3756" tIns="36878" rIns="73756" bIns="36878"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0763" y="3530606"/>
              <a:ext cx="7858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1200" b="1" dirty="0" smtClean="0"/>
                <a:t>400 available workers</a:t>
              </a:r>
            </a:p>
            <a:p>
              <a:pPr algn="ctr">
                <a:lnSpc>
                  <a:spcPct val="150000"/>
                </a:lnSpc>
              </a:pPr>
              <a:endParaRPr lang="en-GB" sz="12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66449" y="3244854"/>
            <a:ext cx="1214446" cy="1145007"/>
            <a:chOff x="5780895" y="3602044"/>
            <a:chExt cx="1214446" cy="1145007"/>
          </a:xfrm>
        </p:grpSpPr>
        <p:sp>
          <p:nvSpPr>
            <p:cNvPr id="13" name="Oval 12"/>
            <p:cNvSpPr/>
            <p:nvPr/>
          </p:nvSpPr>
          <p:spPr>
            <a:xfrm>
              <a:off x="5780895" y="3602044"/>
              <a:ext cx="1214446" cy="114500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3756" tIns="36878" rIns="73756" bIns="36878"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23771" y="3816358"/>
              <a:ext cx="928694" cy="89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1200" b="1" dirty="0" smtClean="0"/>
                <a:t>Continuous Education</a:t>
              </a:r>
            </a:p>
            <a:p>
              <a:pPr algn="ctr">
                <a:lnSpc>
                  <a:spcPct val="150000"/>
                </a:lnSpc>
              </a:pPr>
              <a:endParaRPr lang="en-GB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07" y="315896"/>
            <a:ext cx="1923243" cy="307777"/>
          </a:xfrm>
        </p:spPr>
        <p:txBody>
          <a:bodyPr/>
          <a:lstStyle/>
          <a:p>
            <a:r>
              <a:rPr lang="en-GB" sz="2000" kern="1200" spc="-12" dirty="0" smtClean="0">
                <a:solidFill>
                  <a:srgbClr val="5FC9ED"/>
                </a:solidFill>
                <a:latin typeface="+mj-lt"/>
                <a:ea typeface="+mn-ea"/>
              </a:rPr>
              <a:t>Successful Stories</a:t>
            </a:r>
            <a:endParaRPr lang="en-GB" sz="2000" kern="1200" spc="-12" dirty="0">
              <a:solidFill>
                <a:srgbClr val="5FC9ED"/>
              </a:solidFill>
              <a:latin typeface="+mj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08" y="673086"/>
            <a:ext cx="5572164" cy="3357586"/>
          </a:xfrm>
        </p:spPr>
        <p:txBody>
          <a:bodyPr>
            <a:noAutofit/>
          </a:bodyPr>
          <a:lstStyle/>
          <a:p>
            <a:pPr algn="just"/>
            <a:r>
              <a:rPr lang="en-GB" sz="1400" dirty="0" err="1" smtClean="0">
                <a:latin typeface="+mj-lt"/>
              </a:rPr>
              <a:t>Inox</a:t>
            </a:r>
            <a:r>
              <a:rPr lang="en-GB" sz="1400" dirty="0" smtClean="0">
                <a:latin typeface="+mj-lt"/>
              </a:rPr>
              <a:t> Trade </a:t>
            </a:r>
            <a:r>
              <a:rPr lang="en-GB" sz="1400" dirty="0" err="1" smtClean="0">
                <a:latin typeface="+mj-lt"/>
              </a:rPr>
              <a:t>d.o.o</a:t>
            </a:r>
            <a:r>
              <a:rPr lang="en-GB" sz="1400" dirty="0" smtClean="0">
                <a:latin typeface="+mj-lt"/>
              </a:rPr>
              <a:t>. </a:t>
            </a:r>
            <a:r>
              <a:rPr lang="en-GB" sz="1400" dirty="0" err="1" smtClean="0">
                <a:latin typeface="+mj-lt"/>
              </a:rPr>
              <a:t>Maglaj</a:t>
            </a:r>
            <a:r>
              <a:rPr lang="en-GB" sz="1400" dirty="0" smtClean="0">
                <a:latin typeface="+mj-lt"/>
              </a:rPr>
              <a:t> was founded in 2007, good relations and high quality products combined with low prices are what ensured their growth and customer satisfaction.</a:t>
            </a:r>
          </a:p>
          <a:p>
            <a:pPr algn="just"/>
            <a:endParaRPr lang="en-GB" sz="900" dirty="0" smtClean="0">
              <a:latin typeface="+mj-lt"/>
            </a:endParaRPr>
          </a:p>
          <a:p>
            <a:pPr algn="just"/>
            <a:r>
              <a:rPr lang="en-GB" sz="1400" dirty="0" smtClean="0">
                <a:latin typeface="+mj-lt"/>
              </a:rPr>
              <a:t>The company </a:t>
            </a:r>
            <a:r>
              <a:rPr lang="en-GB" sz="1400" dirty="0" err="1" smtClean="0">
                <a:latin typeface="+mj-lt"/>
              </a:rPr>
              <a:t>Baertschi</a:t>
            </a:r>
            <a:r>
              <a:rPr lang="en-GB" sz="1400" dirty="0" smtClean="0">
                <a:latin typeface="+mj-lt"/>
              </a:rPr>
              <a:t> FOBRO is a Swiss investment, which produces agricultural machinery and equipment. The entire production has been moved from Switzerland and Germany to </a:t>
            </a:r>
            <a:r>
              <a:rPr lang="en-GB" sz="1400" dirty="0" err="1" smtClean="0">
                <a:latin typeface="+mj-lt"/>
              </a:rPr>
              <a:t>Maglaj</a:t>
            </a:r>
            <a:r>
              <a:rPr lang="en-GB" sz="1400" dirty="0" smtClean="0">
                <a:latin typeface="+mj-lt"/>
              </a:rPr>
              <a:t>.</a:t>
            </a:r>
          </a:p>
          <a:p>
            <a:pPr algn="just"/>
            <a:endParaRPr lang="en-GB" sz="900" dirty="0" smtClean="0">
              <a:latin typeface="+mj-lt"/>
            </a:endParaRPr>
          </a:p>
          <a:p>
            <a:pPr algn="just"/>
            <a:r>
              <a:rPr lang="en-GB" sz="1400" dirty="0" smtClean="0">
                <a:latin typeface="+mj-lt"/>
              </a:rPr>
              <a:t>“</a:t>
            </a:r>
            <a:r>
              <a:rPr lang="en-GB" sz="1400" dirty="0" err="1" smtClean="0">
                <a:latin typeface="+mj-lt"/>
              </a:rPr>
              <a:t>Strojna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obrada</a:t>
            </a:r>
            <a:r>
              <a:rPr lang="en-GB" sz="1400" dirty="0" smtClean="0">
                <a:latin typeface="+mj-lt"/>
              </a:rPr>
              <a:t>” is a company that produces spare parts for process and other industries. With decades of experience it counts </a:t>
            </a:r>
            <a:r>
              <a:rPr lang="en-GB" sz="1400" dirty="0" err="1" smtClean="0">
                <a:latin typeface="+mj-lt"/>
              </a:rPr>
              <a:t>Natron-Hayat</a:t>
            </a:r>
            <a:r>
              <a:rPr lang="en-GB" sz="1400" dirty="0" smtClean="0">
                <a:latin typeface="+mj-lt"/>
              </a:rPr>
              <a:t> as one of their contractors.  </a:t>
            </a:r>
          </a:p>
          <a:p>
            <a:pPr algn="just"/>
            <a:endParaRPr lang="en-GB" sz="900" dirty="0" smtClean="0">
              <a:latin typeface="+mj-lt"/>
            </a:endParaRPr>
          </a:p>
          <a:p>
            <a:pPr algn="just"/>
            <a:r>
              <a:rPr lang="en-US" sz="1400" dirty="0" err="1" smtClean="0">
                <a:latin typeface="+mj-lt"/>
              </a:rPr>
              <a:t>Efco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nat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d.o.o</a:t>
            </a:r>
            <a:r>
              <a:rPr lang="en-US" sz="1400" dirty="0" smtClean="0">
                <a:latin typeface="+mj-lt"/>
              </a:rPr>
              <a:t>. </a:t>
            </a:r>
            <a:r>
              <a:rPr lang="en-US" sz="1400" dirty="0" err="1" smtClean="0">
                <a:latin typeface="+mj-lt"/>
              </a:rPr>
              <a:t>Maglaj</a:t>
            </a:r>
            <a:r>
              <a:rPr lang="en-US" sz="1400" dirty="0" smtClean="0">
                <a:latin typeface="+mj-lt"/>
              </a:rPr>
              <a:t> was founded in 1998 as a joint venture with the company EFCO </a:t>
            </a:r>
            <a:r>
              <a:rPr lang="en-US" sz="1400" dirty="0" err="1" smtClean="0">
                <a:latin typeface="+mj-lt"/>
              </a:rPr>
              <a:t>Maschinenbau</a:t>
            </a:r>
            <a:r>
              <a:rPr lang="en-US" sz="1400" dirty="0" smtClean="0">
                <a:latin typeface="+mj-lt"/>
              </a:rPr>
              <a:t> GmbH, </a:t>
            </a:r>
            <a:r>
              <a:rPr lang="en-US" sz="1400" dirty="0" err="1" smtClean="0">
                <a:latin typeface="+mj-lt"/>
              </a:rPr>
              <a:t>Dueren</a:t>
            </a:r>
            <a:r>
              <a:rPr lang="bs-Latn-BA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Germany.</a:t>
            </a:r>
            <a:br>
              <a:rPr lang="en-US" sz="1400" dirty="0" smtClean="0">
                <a:latin typeface="+mj-lt"/>
              </a:rPr>
            </a:br>
            <a:r>
              <a:rPr lang="en-US" sz="1400" dirty="0" err="1" smtClean="0">
                <a:latin typeface="+mj-lt"/>
              </a:rPr>
              <a:t>Efco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nat</a:t>
            </a:r>
            <a:r>
              <a:rPr lang="bs-Latn-BA" sz="1400" dirty="0" smtClean="0">
                <a:latin typeface="+mj-lt"/>
              </a:rPr>
              <a:t> –</a:t>
            </a:r>
            <a:r>
              <a:rPr lang="en-US" sz="1400" dirty="0" smtClean="0">
                <a:latin typeface="+mj-lt"/>
              </a:rPr>
              <a:t> provides specialized services in the examination and </a:t>
            </a:r>
            <a:endParaRPr lang="en-GB" sz="1400" dirty="0" smtClean="0">
              <a:latin typeface="+mj-lt"/>
            </a:endParaRPr>
          </a:p>
        </p:txBody>
      </p:sp>
      <p:pic>
        <p:nvPicPr>
          <p:cNvPr id="4" name="Picture 3" descr="inox-trade-doo-magla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59" y="3887796"/>
            <a:ext cx="1575263" cy="898543"/>
          </a:xfrm>
          <a:prstGeom prst="rect">
            <a:avLst/>
          </a:prstGeom>
        </p:spPr>
      </p:pic>
      <p:pic>
        <p:nvPicPr>
          <p:cNvPr id="5" name="Picture 4" descr="iohhgv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4747" y="3887796"/>
            <a:ext cx="3214710" cy="75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 descr="Slika3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3573" y="1887532"/>
            <a:ext cx="1394108" cy="2245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7" descr="cln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7623" y="3673482"/>
            <a:ext cx="1667153" cy="1179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208731" y="673086"/>
            <a:ext cx="5727414" cy="376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756" tIns="36878" rIns="73756" bIns="36878" anchor="ctr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sz="1600" dirty="0" err="1"/>
              <a:t>Efco</a:t>
            </a:r>
            <a:r>
              <a:rPr lang="en-US" sz="1600" dirty="0"/>
              <a:t> </a:t>
            </a:r>
            <a:r>
              <a:rPr lang="en-US" sz="1600" dirty="0" err="1"/>
              <a:t>nat</a:t>
            </a:r>
            <a:r>
              <a:rPr lang="en-US" sz="1600" dirty="0"/>
              <a:t> </a:t>
            </a:r>
            <a:r>
              <a:rPr lang="en-US" sz="1600" dirty="0" err="1"/>
              <a:t>d.o.o</a:t>
            </a:r>
            <a:r>
              <a:rPr lang="en-US" sz="1600" dirty="0"/>
              <a:t>. </a:t>
            </a:r>
            <a:r>
              <a:rPr lang="en-US" sz="1600" dirty="0" err="1" smtClean="0"/>
              <a:t>Maglaj</a:t>
            </a:r>
            <a:r>
              <a:rPr lang="en-US" sz="1600" dirty="0" smtClean="0"/>
              <a:t> was founded in 1998 as a joint venture with the company EFCO </a:t>
            </a:r>
            <a:r>
              <a:rPr lang="en-US" sz="1600" dirty="0" err="1"/>
              <a:t>Maschinenbau</a:t>
            </a:r>
            <a:r>
              <a:rPr lang="en-US" sz="1600" dirty="0"/>
              <a:t> GmbH, </a:t>
            </a:r>
            <a:r>
              <a:rPr lang="en-US" sz="1600" dirty="0" err="1"/>
              <a:t>Dueren</a:t>
            </a:r>
            <a:r>
              <a:rPr lang="bs-Latn-BA" sz="1600" dirty="0"/>
              <a:t> </a:t>
            </a:r>
            <a:r>
              <a:rPr lang="en-US" sz="1600" dirty="0" smtClean="0"/>
              <a:t>Germany.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Efco</a:t>
            </a:r>
            <a:r>
              <a:rPr lang="en-US" sz="1600" dirty="0"/>
              <a:t> </a:t>
            </a:r>
            <a:r>
              <a:rPr lang="en-US" sz="1600" dirty="0" err="1"/>
              <a:t>nat</a:t>
            </a:r>
            <a:r>
              <a:rPr lang="bs-Latn-BA" sz="1600" dirty="0"/>
              <a:t> </a:t>
            </a:r>
            <a:r>
              <a:rPr lang="bs-Latn-BA" sz="1600" dirty="0" smtClean="0"/>
              <a:t>–</a:t>
            </a:r>
            <a:r>
              <a:rPr lang="en-US" sz="1600" dirty="0" smtClean="0"/>
              <a:t> provides specialized services in the examination and repair of valves and armature in: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thermal power plants</a:t>
            </a:r>
            <a:endParaRPr lang="en-US" sz="1600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hydro power plants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industrial heating power plants</a:t>
            </a:r>
            <a:endParaRPr lang="en-US" sz="1600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bs-Latn-BA" sz="1600" dirty="0" smtClean="0"/>
              <a:t>r</a:t>
            </a:r>
            <a:r>
              <a:rPr lang="en-US" sz="1600" dirty="0" err="1" smtClean="0"/>
              <a:t>efineries</a:t>
            </a:r>
            <a:r>
              <a:rPr lang="en-US" sz="1600" dirty="0" smtClean="0"/>
              <a:t> </a:t>
            </a:r>
            <a:endParaRPr lang="en-US" sz="1600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chemical industry</a:t>
            </a:r>
            <a:endParaRPr lang="en-US" sz="1600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paper-cellulose industry</a:t>
            </a:r>
            <a:endParaRPr lang="en-US" sz="1600" dirty="0"/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208731" y="315896"/>
            <a:ext cx="4346414" cy="38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756" tIns="36878" rIns="73756" bIns="36878">
            <a:spAutoFit/>
          </a:bodyPr>
          <a:lstStyle/>
          <a:p>
            <a:pPr eaLnBrk="1" hangingPunct="1"/>
            <a:r>
              <a:rPr lang="bs-Latn-BA" sz="2000" b="1" spc="-12" dirty="0" smtClean="0">
                <a:solidFill>
                  <a:srgbClr val="5FC9ED"/>
                </a:solidFill>
                <a:latin typeface="+mj-lt"/>
                <a:cs typeface="Trebuchet MS"/>
              </a:rPr>
              <a:t>Efconat  </a:t>
            </a:r>
            <a:r>
              <a:rPr lang="bs-Latn-BA" sz="2000" b="1" spc="-12" dirty="0">
                <a:solidFill>
                  <a:srgbClr val="5FC9ED"/>
                </a:solidFill>
                <a:latin typeface="+mj-lt"/>
                <a:cs typeface="Trebuchet MS"/>
              </a:rPr>
              <a:t>d.o.o. Maglaj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69" y="315896"/>
            <a:ext cx="3709193" cy="623248"/>
          </a:xfrm>
        </p:spPr>
        <p:txBody>
          <a:bodyPr/>
          <a:lstStyle/>
          <a:p>
            <a:r>
              <a:rPr lang="en-GB" sz="2000" kern="1200" spc="-12" dirty="0" smtClean="0">
                <a:solidFill>
                  <a:srgbClr val="5FC9ED"/>
                </a:solidFill>
                <a:latin typeface="+mj-lt"/>
                <a:ea typeface="+mn-ea"/>
              </a:rPr>
              <a:t>OTHER</a:t>
            </a:r>
            <a:r>
              <a:rPr lang="en-GB" b="1" dirty="0" smtClean="0"/>
              <a:t> </a:t>
            </a:r>
            <a:r>
              <a:rPr lang="en-GB" sz="2000" kern="1200" spc="-12" dirty="0" smtClean="0">
                <a:solidFill>
                  <a:srgbClr val="5FC9ED"/>
                </a:solidFill>
                <a:latin typeface="+mj-lt"/>
                <a:ea typeface="+mn-ea"/>
              </a:rPr>
              <a:t>RELEVANT</a:t>
            </a:r>
            <a:r>
              <a:rPr lang="en-GB" b="1" dirty="0" smtClean="0"/>
              <a:t> </a:t>
            </a:r>
            <a:r>
              <a:rPr lang="en-GB" sz="2000" kern="1200" spc="-12" dirty="0" smtClean="0">
                <a:solidFill>
                  <a:srgbClr val="5FC9ED"/>
                </a:solidFill>
                <a:latin typeface="+mj-lt"/>
                <a:ea typeface="+mn-ea"/>
              </a:rPr>
              <a:t>INDUSTRIES</a:t>
            </a:r>
            <a:endParaRPr lang="en-GB" sz="2000" kern="1200" spc="-12" dirty="0">
              <a:solidFill>
                <a:srgbClr val="5FC9ED"/>
              </a:solidFill>
              <a:latin typeface="+mj-lt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66" y="1280971"/>
            <a:ext cx="3044300" cy="2044246"/>
          </a:xfrm>
          <a:prstGeom prst="rect">
            <a:avLst/>
          </a:prstGeom>
          <a:noFill/>
        </p:spPr>
        <p:txBody>
          <a:bodyPr wrap="square" lIns="73756" tIns="36878" rIns="73756" bIns="36878" rtlCol="0">
            <a:spAutoFit/>
          </a:bodyPr>
          <a:lstStyle/>
          <a:p>
            <a:pPr algn="just"/>
            <a:r>
              <a:rPr lang="en-GB" sz="1600" dirty="0" smtClean="0">
                <a:latin typeface="+mj-lt"/>
              </a:rPr>
              <a:t>Next to the metal and textile industries </a:t>
            </a:r>
            <a:r>
              <a:rPr lang="en-GB" sz="1600" dirty="0" err="1" smtClean="0">
                <a:latin typeface="+mj-lt"/>
              </a:rPr>
              <a:t>Maglaj</a:t>
            </a:r>
            <a:r>
              <a:rPr lang="en-GB" sz="1600" dirty="0" smtClean="0">
                <a:latin typeface="+mj-lt"/>
              </a:rPr>
              <a:t> is proud to have the biggest producer of paper and cellulose in </a:t>
            </a:r>
            <a:r>
              <a:rPr lang="en-GB" sz="1600" dirty="0" err="1" smtClean="0">
                <a:latin typeface="+mj-lt"/>
              </a:rPr>
              <a:t>BiH</a:t>
            </a:r>
            <a:r>
              <a:rPr lang="en-GB" sz="1600" dirty="0" smtClean="0">
                <a:latin typeface="+mj-lt"/>
              </a:rPr>
              <a:t>. </a:t>
            </a:r>
            <a:r>
              <a:rPr lang="bs-Latn-BA" sz="1600" dirty="0" smtClean="0">
                <a:latin typeface="+mj-lt"/>
              </a:rPr>
              <a:t>Natron</a:t>
            </a:r>
            <a:r>
              <a:rPr lang="en-GB" sz="1600" dirty="0" smtClean="0">
                <a:latin typeface="+mj-lt"/>
              </a:rPr>
              <a:t> was privatized by the Turkish company</a:t>
            </a:r>
            <a:r>
              <a:rPr lang="bs-Latn-BA" sz="1600" dirty="0" smtClean="0">
                <a:latin typeface="+mj-lt"/>
              </a:rPr>
              <a:t> “Kastamonu Entegre”</a:t>
            </a:r>
            <a:r>
              <a:rPr lang="en-GB" sz="1600" dirty="0" smtClean="0">
                <a:latin typeface="+mj-lt"/>
              </a:rPr>
              <a:t> with an investment of over 100 million </a:t>
            </a:r>
            <a:r>
              <a:rPr lang="bs-Latn-BA" sz="1600" dirty="0" smtClean="0">
                <a:latin typeface="+mj-lt"/>
              </a:rPr>
              <a:t>€ </a:t>
            </a:r>
            <a:r>
              <a:rPr lang="en-GB" sz="1600" dirty="0" smtClean="0">
                <a:latin typeface="+mj-lt"/>
              </a:rPr>
              <a:t>and employs </a:t>
            </a:r>
            <a:r>
              <a:rPr lang="bs-Latn-BA" sz="1600" dirty="0" smtClean="0">
                <a:latin typeface="+mj-lt"/>
              </a:rPr>
              <a:t>900 </a:t>
            </a:r>
            <a:r>
              <a:rPr lang="en-GB" sz="1600" dirty="0" smtClean="0">
                <a:latin typeface="+mj-lt"/>
              </a:rPr>
              <a:t>people </a:t>
            </a:r>
            <a:endParaRPr lang="en-GB" sz="1600" dirty="0">
              <a:latin typeface="+mj-lt"/>
            </a:endParaRPr>
          </a:p>
        </p:txBody>
      </p:sp>
      <p:pic>
        <p:nvPicPr>
          <p:cNvPr id="4" name="Picture 3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003" y="1244590"/>
            <a:ext cx="3635707" cy="228125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4483" y="815962"/>
            <a:ext cx="5278182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+mj-lt"/>
                <a:cs typeface="Trebuchet MS"/>
              </a:rPr>
              <a:t>Founded in </a:t>
            </a:r>
            <a:r>
              <a:rPr sz="1600" spc="-5" dirty="0">
                <a:latin typeface="+mj-lt"/>
                <a:cs typeface="Trebuchet MS"/>
              </a:rPr>
              <a:t>2005 through </a:t>
            </a:r>
            <a:r>
              <a:rPr sz="1600" dirty="0">
                <a:latin typeface="+mj-lt"/>
                <a:cs typeface="Trebuchet MS"/>
              </a:rPr>
              <a:t>a </a:t>
            </a:r>
            <a:r>
              <a:rPr sz="1600" spc="-5" dirty="0">
                <a:latin typeface="+mj-lt"/>
                <a:cs typeface="Trebuchet MS"/>
              </a:rPr>
              <a:t>joint </a:t>
            </a:r>
            <a:r>
              <a:rPr sz="1600" dirty="0">
                <a:latin typeface="+mj-lt"/>
                <a:cs typeface="Trebuchet MS"/>
              </a:rPr>
              <a:t>venture  </a:t>
            </a:r>
            <a:r>
              <a:rPr sz="1600" spc="-5" dirty="0">
                <a:latin typeface="+mj-lt"/>
                <a:cs typeface="Trebuchet MS"/>
              </a:rPr>
              <a:t>Between the companies </a:t>
            </a:r>
            <a:r>
              <a:rPr sz="1600" spc="-10" dirty="0">
                <a:latin typeface="+mj-lt"/>
                <a:cs typeface="Trebuchet MS"/>
              </a:rPr>
              <a:t>Natron </a:t>
            </a:r>
            <a:r>
              <a:rPr sz="1600" dirty="0">
                <a:latin typeface="+mj-lt"/>
                <a:cs typeface="Trebuchet MS"/>
              </a:rPr>
              <a:t>d.d. </a:t>
            </a:r>
            <a:r>
              <a:rPr sz="1600" spc="-10" dirty="0">
                <a:latin typeface="+mj-lt"/>
                <a:cs typeface="Trebuchet MS"/>
              </a:rPr>
              <a:t>Maglaj  </a:t>
            </a:r>
            <a:r>
              <a:rPr sz="1600" spc="-5" dirty="0">
                <a:latin typeface="+mj-lt"/>
                <a:cs typeface="Trebuchet MS"/>
              </a:rPr>
              <a:t>and Kastamonu Entegre </a:t>
            </a:r>
            <a:r>
              <a:rPr sz="1600" dirty="0">
                <a:latin typeface="+mj-lt"/>
                <a:cs typeface="Trebuchet MS"/>
              </a:rPr>
              <a:t>(TR). The </a:t>
            </a:r>
            <a:r>
              <a:rPr sz="1600" spc="-5" dirty="0">
                <a:latin typeface="+mj-lt"/>
                <a:cs typeface="Trebuchet MS"/>
              </a:rPr>
              <a:t>new formed  </a:t>
            </a:r>
            <a:r>
              <a:rPr sz="1600" dirty="0">
                <a:latin typeface="+mj-lt"/>
                <a:cs typeface="Trebuchet MS"/>
              </a:rPr>
              <a:t>Company </a:t>
            </a:r>
            <a:r>
              <a:rPr sz="1600" spc="-5" dirty="0">
                <a:latin typeface="+mj-lt"/>
                <a:cs typeface="Trebuchet MS"/>
              </a:rPr>
              <a:t>inherited </a:t>
            </a:r>
            <a:r>
              <a:rPr sz="1600" dirty="0">
                <a:latin typeface="+mj-lt"/>
                <a:cs typeface="Trebuchet MS"/>
              </a:rPr>
              <a:t>a </a:t>
            </a:r>
            <a:r>
              <a:rPr sz="1600" spc="-5" dirty="0">
                <a:latin typeface="+mj-lt"/>
                <a:cs typeface="Trebuchet MS"/>
              </a:rPr>
              <a:t>50-year old tradition </a:t>
            </a:r>
            <a:r>
              <a:rPr sz="1600" dirty="0">
                <a:latin typeface="+mj-lt"/>
                <a:cs typeface="Trebuchet MS"/>
              </a:rPr>
              <a:t>in  </a:t>
            </a:r>
            <a:r>
              <a:rPr sz="1600" spc="-20" dirty="0">
                <a:latin typeface="+mj-lt"/>
                <a:cs typeface="Trebuchet MS"/>
              </a:rPr>
              <a:t>Paper </a:t>
            </a:r>
            <a:r>
              <a:rPr sz="1600" spc="-5" dirty="0">
                <a:latin typeface="+mj-lt"/>
                <a:cs typeface="Trebuchet MS"/>
              </a:rPr>
              <a:t>manufacturing, based on the previous  </a:t>
            </a:r>
            <a:r>
              <a:rPr sz="1600" dirty="0">
                <a:latin typeface="+mj-lt"/>
                <a:cs typeface="Trebuchet MS"/>
              </a:rPr>
              <a:t>work </a:t>
            </a:r>
            <a:r>
              <a:rPr sz="1600" spc="-5" dirty="0">
                <a:latin typeface="+mj-lt"/>
                <a:cs typeface="Trebuchet MS"/>
              </a:rPr>
              <a:t>of Natron </a:t>
            </a:r>
            <a:r>
              <a:rPr sz="1600" dirty="0">
                <a:latin typeface="+mj-lt"/>
                <a:cs typeface="Trebuchet MS"/>
              </a:rPr>
              <a:t>d.d.</a:t>
            </a:r>
            <a:r>
              <a:rPr sz="1600" spc="-20" dirty="0">
                <a:latin typeface="+mj-lt"/>
                <a:cs typeface="Trebuchet MS"/>
              </a:rPr>
              <a:t> </a:t>
            </a:r>
            <a:r>
              <a:rPr sz="1600" spc="-5" dirty="0">
                <a:latin typeface="+mj-lt"/>
                <a:cs typeface="Trebuchet MS"/>
              </a:rPr>
              <a:t>Maglaj.</a:t>
            </a:r>
            <a:endParaRPr sz="1600">
              <a:latin typeface="+mj-lt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4483" y="2173284"/>
          <a:ext cx="2857520" cy="10104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889"/>
                <a:gridCol w="1642631"/>
              </a:tblGrid>
              <a:tr h="25261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+mj-lt"/>
                          <a:cs typeface="Trebuchet MS"/>
                        </a:rPr>
                        <a:t>Profil</a:t>
                      </a:r>
                      <a:endParaRPr sz="1100">
                        <a:latin typeface="+mj-lt"/>
                        <a:cs typeface="Trebuchet MS"/>
                      </a:endParaRPr>
                    </a:p>
                  </a:txBody>
                  <a:tcPr marL="0" marR="0" marT="21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6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-5" dirty="0">
                          <a:latin typeface="+mj-lt"/>
                          <a:cs typeface="Trebuchet MS"/>
                        </a:rPr>
                        <a:t>Founded</a:t>
                      </a:r>
                      <a:endParaRPr sz="11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+mj-lt"/>
                          <a:cs typeface="Trebuchet MS"/>
                        </a:rPr>
                        <a:t>15.04.2015</a:t>
                      </a:r>
                      <a:endParaRPr sz="11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2526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dirty="0">
                          <a:latin typeface="+mj-lt"/>
                          <a:cs typeface="Trebuchet MS"/>
                        </a:rPr>
                        <a:t>Industry</a:t>
                      </a:r>
                      <a:endParaRPr sz="11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5" dirty="0">
                          <a:latin typeface="+mj-lt"/>
                          <a:cs typeface="Trebuchet MS"/>
                        </a:rPr>
                        <a:t>Paper</a:t>
                      </a:r>
                      <a:r>
                        <a:rPr sz="1100" spc="-2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1100" dirty="0">
                          <a:latin typeface="+mj-lt"/>
                          <a:cs typeface="Trebuchet MS"/>
                        </a:rPr>
                        <a:t>Manufacturing</a:t>
                      </a:r>
                      <a:endParaRPr sz="11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2526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dirty="0">
                          <a:latin typeface="+mj-lt"/>
                          <a:cs typeface="Trebuchet MS"/>
                        </a:rPr>
                        <a:t>Employees</a:t>
                      </a:r>
                      <a:endParaRPr sz="11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+mj-lt"/>
                          <a:cs typeface="Trebuchet MS"/>
                        </a:rPr>
                        <a:t>900</a:t>
                      </a:r>
                      <a:r>
                        <a:rPr sz="1100" dirty="0">
                          <a:latin typeface="+mj-lt"/>
                          <a:cs typeface="Trebuchet MS"/>
                        </a:rPr>
                        <a:t> +</a:t>
                      </a:r>
                      <a:endParaRPr sz="11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65921" y="315896"/>
            <a:ext cx="2204977" cy="375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5921" y="3387730"/>
            <a:ext cx="4857784" cy="1692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Group 15"/>
          <p:cNvGrpSpPr/>
          <p:nvPr/>
        </p:nvGrpSpPr>
        <p:grpSpPr>
          <a:xfrm>
            <a:off x="3423441" y="1958970"/>
            <a:ext cx="2928958" cy="1489993"/>
            <a:chOff x="2666606" y="2949733"/>
            <a:chExt cx="3311833" cy="1204241"/>
          </a:xfrm>
        </p:grpSpPr>
        <p:sp>
          <p:nvSpPr>
            <p:cNvPr id="10" name="object 10"/>
            <p:cNvSpPr/>
            <p:nvPr/>
          </p:nvSpPr>
          <p:spPr>
            <a:xfrm>
              <a:off x="2666606" y="2949733"/>
              <a:ext cx="3311833" cy="12042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46348" y="3135634"/>
              <a:ext cx="2552345" cy="8324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97621" y="3111779"/>
              <a:ext cx="2649943" cy="880491"/>
            </a:xfrm>
            <a:custGeom>
              <a:avLst/>
              <a:gdLst/>
              <a:ahLst/>
              <a:cxnLst/>
              <a:rect l="l" t="t" r="r" b="b"/>
              <a:pathLst>
                <a:path w="2403475" h="1631315">
                  <a:moveTo>
                    <a:pt x="1853564" y="0"/>
                  </a:moveTo>
                  <a:lnTo>
                    <a:pt x="0" y="0"/>
                  </a:lnTo>
                  <a:lnTo>
                    <a:pt x="0" y="1081278"/>
                  </a:lnTo>
                  <a:lnTo>
                    <a:pt x="2920" y="1136523"/>
                  </a:lnTo>
                  <a:lnTo>
                    <a:pt x="11175" y="1190752"/>
                  </a:lnTo>
                  <a:lnTo>
                    <a:pt x="24510" y="1243965"/>
                  </a:lnTo>
                  <a:lnTo>
                    <a:pt x="43179" y="1294511"/>
                  </a:lnTo>
                  <a:lnTo>
                    <a:pt x="66420" y="1342898"/>
                  </a:lnTo>
                  <a:lnTo>
                    <a:pt x="93979" y="1388110"/>
                  </a:lnTo>
                  <a:lnTo>
                    <a:pt x="125475" y="1430401"/>
                  </a:lnTo>
                  <a:lnTo>
                    <a:pt x="161289" y="1469771"/>
                  </a:lnTo>
                  <a:lnTo>
                    <a:pt x="200025" y="1504950"/>
                  </a:lnTo>
                  <a:lnTo>
                    <a:pt x="242442" y="1536954"/>
                  </a:lnTo>
                  <a:lnTo>
                    <a:pt x="288163" y="1564640"/>
                  </a:lnTo>
                  <a:lnTo>
                    <a:pt x="336041" y="1587881"/>
                  </a:lnTo>
                  <a:lnTo>
                    <a:pt x="386714" y="1606550"/>
                  </a:lnTo>
                  <a:lnTo>
                    <a:pt x="439927" y="1619885"/>
                  </a:lnTo>
                  <a:lnTo>
                    <a:pt x="494156" y="1628140"/>
                  </a:lnTo>
                  <a:lnTo>
                    <a:pt x="549401" y="1631061"/>
                  </a:lnTo>
                  <a:lnTo>
                    <a:pt x="2403347" y="1631061"/>
                  </a:lnTo>
                  <a:lnTo>
                    <a:pt x="2403347" y="549783"/>
                  </a:lnTo>
                  <a:lnTo>
                    <a:pt x="2400426" y="494538"/>
                  </a:lnTo>
                  <a:lnTo>
                    <a:pt x="2392172" y="440309"/>
                  </a:lnTo>
                  <a:lnTo>
                    <a:pt x="2378836" y="387096"/>
                  </a:lnTo>
                  <a:lnTo>
                    <a:pt x="2360168" y="336550"/>
                  </a:lnTo>
                  <a:lnTo>
                    <a:pt x="2336926" y="288163"/>
                  </a:lnTo>
                  <a:lnTo>
                    <a:pt x="2309241" y="242697"/>
                  </a:lnTo>
                  <a:lnTo>
                    <a:pt x="2277363" y="200533"/>
                  </a:lnTo>
                  <a:lnTo>
                    <a:pt x="2242058" y="161290"/>
                  </a:lnTo>
                  <a:lnTo>
                    <a:pt x="2202814" y="125984"/>
                  </a:lnTo>
                  <a:lnTo>
                    <a:pt x="2160650" y="94107"/>
                  </a:lnTo>
                  <a:lnTo>
                    <a:pt x="2115185" y="66421"/>
                  </a:lnTo>
                  <a:lnTo>
                    <a:pt x="2066797" y="43180"/>
                  </a:lnTo>
                  <a:lnTo>
                    <a:pt x="2016251" y="24511"/>
                  </a:lnTo>
                  <a:lnTo>
                    <a:pt x="1963038" y="11175"/>
                  </a:lnTo>
                  <a:lnTo>
                    <a:pt x="1908809" y="2921"/>
                  </a:lnTo>
                  <a:lnTo>
                    <a:pt x="1853564" y="0"/>
                  </a:lnTo>
                  <a:close/>
                </a:path>
              </a:pathLst>
            </a:custGeom>
            <a:ln w="88392">
              <a:solidFill>
                <a:srgbClr val="0E76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2"/>
          <p:cNvSpPr/>
          <p:nvPr/>
        </p:nvSpPr>
        <p:spPr>
          <a:xfrm>
            <a:off x="6066647" y="101582"/>
            <a:ext cx="542040" cy="571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607" y="244458"/>
            <a:ext cx="2349481" cy="642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7065" y="1058236"/>
            <a:ext cx="497663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+mj-lt"/>
                <a:cs typeface="Trebuchet MS"/>
              </a:rPr>
              <a:t>Head quartered in the United </a:t>
            </a:r>
            <a:r>
              <a:rPr sz="1600" spc="-15" dirty="0">
                <a:latin typeface="+mj-lt"/>
                <a:cs typeface="Trebuchet MS"/>
              </a:rPr>
              <a:t>Kingdom,  </a:t>
            </a:r>
            <a:r>
              <a:rPr sz="1600" spc="-5" dirty="0">
                <a:latin typeface="+mj-lt"/>
                <a:cs typeface="Trebuchet MS"/>
              </a:rPr>
              <a:t>Excel Assemblies opend its doors in</a:t>
            </a:r>
            <a:r>
              <a:rPr sz="1600" spc="-155" dirty="0">
                <a:latin typeface="+mj-lt"/>
                <a:cs typeface="Trebuchet MS"/>
              </a:rPr>
              <a:t> </a:t>
            </a:r>
            <a:r>
              <a:rPr sz="1600" spc="-10" dirty="0">
                <a:latin typeface="+mj-lt"/>
                <a:cs typeface="Trebuchet MS"/>
              </a:rPr>
              <a:t>Maglaj  </a:t>
            </a:r>
            <a:r>
              <a:rPr sz="1600" spc="-5" dirty="0">
                <a:latin typeface="+mj-lt"/>
                <a:cs typeface="Trebuchet MS"/>
              </a:rPr>
              <a:t>for the manufacturing of cable harness  assemblies, wire harness assemlies,  associated </a:t>
            </a:r>
            <a:r>
              <a:rPr sz="1600" dirty="0">
                <a:latin typeface="+mj-lt"/>
                <a:cs typeface="Trebuchet MS"/>
              </a:rPr>
              <a:t>sub </a:t>
            </a:r>
            <a:r>
              <a:rPr sz="1600" spc="-5" dirty="0">
                <a:latin typeface="+mj-lt"/>
                <a:cs typeface="Trebuchet MS"/>
              </a:rPr>
              <a:t>assemblies and </a:t>
            </a:r>
            <a:r>
              <a:rPr sz="1600" dirty="0">
                <a:latin typeface="+mj-lt"/>
                <a:cs typeface="Trebuchet MS"/>
              </a:rPr>
              <a:t>sub  </a:t>
            </a:r>
            <a:r>
              <a:rPr sz="1600" spc="-5" dirty="0">
                <a:latin typeface="+mj-lt"/>
                <a:cs typeface="Trebuchet MS"/>
              </a:rPr>
              <a:t>systems.</a:t>
            </a:r>
            <a:endParaRPr sz="1600">
              <a:latin typeface="+mj-lt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23045" y="2244722"/>
          <a:ext cx="2427446" cy="8006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3723"/>
                <a:gridCol w="1213723"/>
              </a:tblGrid>
              <a:tr h="2001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+mj-lt"/>
                          <a:cs typeface="Trebuchet MS"/>
                        </a:rPr>
                        <a:t>Profile</a:t>
                      </a:r>
                      <a:endParaRPr sz="1100">
                        <a:latin typeface="+mj-lt"/>
                        <a:cs typeface="Trebuchet MS"/>
                      </a:endParaRPr>
                    </a:p>
                  </a:txBody>
                  <a:tcPr marL="0" marR="0" marT="21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</a:tr>
              <a:tr h="200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spc="-5" dirty="0">
                          <a:latin typeface="+mj-lt"/>
                          <a:cs typeface="Trebuchet MS"/>
                        </a:rPr>
                        <a:t>Founded</a:t>
                      </a:r>
                      <a:endParaRPr sz="11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+mj-lt"/>
                          <a:cs typeface="Trebuchet MS"/>
                        </a:rPr>
                        <a:t>2014</a:t>
                      </a:r>
                      <a:endParaRPr sz="11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  <a:tr h="2001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dirty="0">
                          <a:latin typeface="+mj-lt"/>
                          <a:cs typeface="Trebuchet MS"/>
                        </a:rPr>
                        <a:t>Industry</a:t>
                      </a:r>
                      <a:endParaRPr sz="11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10" dirty="0">
                          <a:latin typeface="+mj-lt"/>
                          <a:cs typeface="Trebuchet MS"/>
                        </a:rPr>
                        <a:t>Car/Aviation</a:t>
                      </a:r>
                      <a:endParaRPr sz="11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</a:tr>
              <a:tr h="2001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dirty="0">
                          <a:latin typeface="+mj-lt"/>
                          <a:cs typeface="Trebuchet MS"/>
                        </a:rPr>
                        <a:t>Employees</a:t>
                      </a:r>
                      <a:endParaRPr sz="1100">
                        <a:latin typeface="+mj-lt"/>
                        <a:cs typeface="Trebuchet MS"/>
                      </a:endParaRPr>
                    </a:p>
                  </a:txBody>
                  <a:tcPr marL="0" marR="0" marT="21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" dirty="0">
                          <a:latin typeface="+mj-lt"/>
                          <a:cs typeface="Trebuchet MS"/>
                        </a:rPr>
                        <a:t>500</a:t>
                      </a:r>
                      <a:endParaRPr sz="1100">
                        <a:latin typeface="+mj-lt"/>
                        <a:cs typeface="Trebuchet MS"/>
                      </a:endParaRPr>
                    </a:p>
                  </a:txBody>
                  <a:tcPr marL="0" marR="0" marT="219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51607" y="3316292"/>
            <a:ext cx="5072098" cy="242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/>
          <p:nvPr/>
        </p:nvSpPr>
        <p:spPr>
          <a:xfrm>
            <a:off x="6066647" y="101582"/>
            <a:ext cx="542040" cy="571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08929" y="3244854"/>
            <a:ext cx="2975672" cy="1928826"/>
            <a:chOff x="519207" y="3018828"/>
            <a:chExt cx="5271040" cy="1749605"/>
          </a:xfrm>
        </p:grpSpPr>
        <p:sp>
          <p:nvSpPr>
            <p:cNvPr id="2" name="object 2"/>
            <p:cNvSpPr/>
            <p:nvPr/>
          </p:nvSpPr>
          <p:spPr>
            <a:xfrm>
              <a:off x="519207" y="3213778"/>
              <a:ext cx="3219418" cy="12840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19207" y="3018828"/>
              <a:ext cx="5271040" cy="17496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3572" y="4197982"/>
              <a:ext cx="478880" cy="185078"/>
            </a:xfrm>
            <a:custGeom>
              <a:avLst/>
              <a:gdLst/>
              <a:ahLst/>
              <a:cxnLst/>
              <a:rect l="l" t="t" r="r" b="b"/>
              <a:pathLst>
                <a:path w="434339" h="342900">
                  <a:moveTo>
                    <a:pt x="0" y="171450"/>
                  </a:moveTo>
                  <a:lnTo>
                    <a:pt x="5738" y="132121"/>
                  </a:lnTo>
                  <a:lnTo>
                    <a:pt x="22082" y="96027"/>
                  </a:lnTo>
                  <a:lnTo>
                    <a:pt x="47726" y="64194"/>
                  </a:lnTo>
                  <a:lnTo>
                    <a:pt x="81362" y="37649"/>
                  </a:lnTo>
                  <a:lnTo>
                    <a:pt x="121686" y="17417"/>
                  </a:lnTo>
                  <a:lnTo>
                    <a:pt x="167391" y="4525"/>
                  </a:lnTo>
                  <a:lnTo>
                    <a:pt x="217170" y="0"/>
                  </a:lnTo>
                  <a:lnTo>
                    <a:pt x="266948" y="4525"/>
                  </a:lnTo>
                  <a:lnTo>
                    <a:pt x="312653" y="17417"/>
                  </a:lnTo>
                  <a:lnTo>
                    <a:pt x="352977" y="37649"/>
                  </a:lnTo>
                  <a:lnTo>
                    <a:pt x="386613" y="64194"/>
                  </a:lnTo>
                  <a:lnTo>
                    <a:pt x="412257" y="96027"/>
                  </a:lnTo>
                  <a:lnTo>
                    <a:pt x="428601" y="132121"/>
                  </a:lnTo>
                  <a:lnTo>
                    <a:pt x="434339" y="171450"/>
                  </a:lnTo>
                  <a:lnTo>
                    <a:pt x="428601" y="210778"/>
                  </a:lnTo>
                  <a:lnTo>
                    <a:pt x="412257" y="246872"/>
                  </a:lnTo>
                  <a:lnTo>
                    <a:pt x="386613" y="278705"/>
                  </a:lnTo>
                  <a:lnTo>
                    <a:pt x="352977" y="305250"/>
                  </a:lnTo>
                  <a:lnTo>
                    <a:pt x="312653" y="325482"/>
                  </a:lnTo>
                  <a:lnTo>
                    <a:pt x="266948" y="338374"/>
                  </a:lnTo>
                  <a:lnTo>
                    <a:pt x="217170" y="342900"/>
                  </a:lnTo>
                  <a:lnTo>
                    <a:pt x="167391" y="338374"/>
                  </a:lnTo>
                  <a:lnTo>
                    <a:pt x="121686" y="325482"/>
                  </a:lnTo>
                  <a:lnTo>
                    <a:pt x="81362" y="305250"/>
                  </a:lnTo>
                  <a:lnTo>
                    <a:pt x="47726" y="278705"/>
                  </a:lnTo>
                  <a:lnTo>
                    <a:pt x="22082" y="246872"/>
                  </a:lnTo>
                  <a:lnTo>
                    <a:pt x="5738" y="210778"/>
                  </a:lnTo>
                  <a:lnTo>
                    <a:pt x="0" y="1714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0046" y="3096561"/>
              <a:ext cx="2014937" cy="784183"/>
            </a:xfrm>
            <a:custGeom>
              <a:avLst/>
              <a:gdLst/>
              <a:ahLst/>
              <a:cxnLst/>
              <a:rect l="l" t="t" r="r" b="b"/>
              <a:pathLst>
                <a:path w="1827530" h="1452879">
                  <a:moveTo>
                    <a:pt x="0" y="726186"/>
                  </a:moveTo>
                  <a:lnTo>
                    <a:pt x="1550" y="683516"/>
                  </a:lnTo>
                  <a:lnTo>
                    <a:pt x="6146" y="641496"/>
                  </a:lnTo>
                  <a:lnTo>
                    <a:pt x="13701" y="600193"/>
                  </a:lnTo>
                  <a:lnTo>
                    <a:pt x="24130" y="559676"/>
                  </a:lnTo>
                  <a:lnTo>
                    <a:pt x="37346" y="520013"/>
                  </a:lnTo>
                  <a:lnTo>
                    <a:pt x="53264" y="481271"/>
                  </a:lnTo>
                  <a:lnTo>
                    <a:pt x="71798" y="443519"/>
                  </a:lnTo>
                  <a:lnTo>
                    <a:pt x="92864" y="406825"/>
                  </a:lnTo>
                  <a:lnTo>
                    <a:pt x="116374" y="371257"/>
                  </a:lnTo>
                  <a:lnTo>
                    <a:pt x="142243" y="336884"/>
                  </a:lnTo>
                  <a:lnTo>
                    <a:pt x="170386" y="303772"/>
                  </a:lnTo>
                  <a:lnTo>
                    <a:pt x="200717" y="271991"/>
                  </a:lnTo>
                  <a:lnTo>
                    <a:pt x="233150" y="241609"/>
                  </a:lnTo>
                  <a:lnTo>
                    <a:pt x="267600" y="212693"/>
                  </a:lnTo>
                  <a:lnTo>
                    <a:pt x="303980" y="185311"/>
                  </a:lnTo>
                  <a:lnTo>
                    <a:pt x="342205" y="159533"/>
                  </a:lnTo>
                  <a:lnTo>
                    <a:pt x="382190" y="135425"/>
                  </a:lnTo>
                  <a:lnTo>
                    <a:pt x="423849" y="113057"/>
                  </a:lnTo>
                  <a:lnTo>
                    <a:pt x="467096" y="92495"/>
                  </a:lnTo>
                  <a:lnTo>
                    <a:pt x="511845" y="73809"/>
                  </a:lnTo>
                  <a:lnTo>
                    <a:pt x="558010" y="57066"/>
                  </a:lnTo>
                  <a:lnTo>
                    <a:pt x="605507" y="42335"/>
                  </a:lnTo>
                  <a:lnTo>
                    <a:pt x="654249" y="29683"/>
                  </a:lnTo>
                  <a:lnTo>
                    <a:pt x="704150" y="19178"/>
                  </a:lnTo>
                  <a:lnTo>
                    <a:pt x="755125" y="10890"/>
                  </a:lnTo>
                  <a:lnTo>
                    <a:pt x="807089" y="4885"/>
                  </a:lnTo>
                  <a:lnTo>
                    <a:pt x="859955" y="1232"/>
                  </a:lnTo>
                  <a:lnTo>
                    <a:pt x="913638" y="0"/>
                  </a:lnTo>
                  <a:lnTo>
                    <a:pt x="967319" y="1232"/>
                  </a:lnTo>
                  <a:lnTo>
                    <a:pt x="1020184" y="4885"/>
                  </a:lnTo>
                  <a:lnTo>
                    <a:pt x="1072146" y="10890"/>
                  </a:lnTo>
                  <a:lnTo>
                    <a:pt x="1123121" y="19178"/>
                  </a:lnTo>
                  <a:lnTo>
                    <a:pt x="1173022" y="29683"/>
                  </a:lnTo>
                  <a:lnTo>
                    <a:pt x="1221763" y="42335"/>
                  </a:lnTo>
                  <a:lnTo>
                    <a:pt x="1269259" y="57066"/>
                  </a:lnTo>
                  <a:lnTo>
                    <a:pt x="1315425" y="73809"/>
                  </a:lnTo>
                  <a:lnTo>
                    <a:pt x="1360174" y="92495"/>
                  </a:lnTo>
                  <a:lnTo>
                    <a:pt x="1403420" y="113057"/>
                  </a:lnTo>
                  <a:lnTo>
                    <a:pt x="1445079" y="135425"/>
                  </a:lnTo>
                  <a:lnTo>
                    <a:pt x="1485064" y="159533"/>
                  </a:lnTo>
                  <a:lnTo>
                    <a:pt x="1523290" y="185311"/>
                  </a:lnTo>
                  <a:lnTo>
                    <a:pt x="1559671" y="212693"/>
                  </a:lnTo>
                  <a:lnTo>
                    <a:pt x="1594121" y="241609"/>
                  </a:lnTo>
                  <a:lnTo>
                    <a:pt x="1626554" y="271991"/>
                  </a:lnTo>
                  <a:lnTo>
                    <a:pt x="1656885" y="303772"/>
                  </a:lnTo>
                  <a:lnTo>
                    <a:pt x="1685029" y="336884"/>
                  </a:lnTo>
                  <a:lnTo>
                    <a:pt x="1710899" y="371257"/>
                  </a:lnTo>
                  <a:lnTo>
                    <a:pt x="1734409" y="406825"/>
                  </a:lnTo>
                  <a:lnTo>
                    <a:pt x="1755475" y="443519"/>
                  </a:lnTo>
                  <a:lnTo>
                    <a:pt x="1774010" y="481271"/>
                  </a:lnTo>
                  <a:lnTo>
                    <a:pt x="1789928" y="520013"/>
                  </a:lnTo>
                  <a:lnTo>
                    <a:pt x="1803145" y="559676"/>
                  </a:lnTo>
                  <a:lnTo>
                    <a:pt x="1813573" y="600193"/>
                  </a:lnTo>
                  <a:lnTo>
                    <a:pt x="1821129" y="641496"/>
                  </a:lnTo>
                  <a:lnTo>
                    <a:pt x="1825724" y="683516"/>
                  </a:lnTo>
                  <a:lnTo>
                    <a:pt x="1827276" y="726186"/>
                  </a:lnTo>
                  <a:lnTo>
                    <a:pt x="1825724" y="768855"/>
                  </a:lnTo>
                  <a:lnTo>
                    <a:pt x="1821129" y="810875"/>
                  </a:lnTo>
                  <a:lnTo>
                    <a:pt x="1813573" y="852178"/>
                  </a:lnTo>
                  <a:lnTo>
                    <a:pt x="1803145" y="892695"/>
                  </a:lnTo>
                  <a:lnTo>
                    <a:pt x="1789928" y="932358"/>
                  </a:lnTo>
                  <a:lnTo>
                    <a:pt x="1774010" y="971100"/>
                  </a:lnTo>
                  <a:lnTo>
                    <a:pt x="1755475" y="1008852"/>
                  </a:lnTo>
                  <a:lnTo>
                    <a:pt x="1734409" y="1045546"/>
                  </a:lnTo>
                  <a:lnTo>
                    <a:pt x="1710899" y="1081114"/>
                  </a:lnTo>
                  <a:lnTo>
                    <a:pt x="1685029" y="1115487"/>
                  </a:lnTo>
                  <a:lnTo>
                    <a:pt x="1656885" y="1148599"/>
                  </a:lnTo>
                  <a:lnTo>
                    <a:pt x="1626554" y="1180380"/>
                  </a:lnTo>
                  <a:lnTo>
                    <a:pt x="1594121" y="1210762"/>
                  </a:lnTo>
                  <a:lnTo>
                    <a:pt x="1559671" y="1239678"/>
                  </a:lnTo>
                  <a:lnTo>
                    <a:pt x="1523290" y="1267060"/>
                  </a:lnTo>
                  <a:lnTo>
                    <a:pt x="1485064" y="1292838"/>
                  </a:lnTo>
                  <a:lnTo>
                    <a:pt x="1445079" y="1316946"/>
                  </a:lnTo>
                  <a:lnTo>
                    <a:pt x="1403420" y="1339314"/>
                  </a:lnTo>
                  <a:lnTo>
                    <a:pt x="1360174" y="1359876"/>
                  </a:lnTo>
                  <a:lnTo>
                    <a:pt x="1315425" y="1378562"/>
                  </a:lnTo>
                  <a:lnTo>
                    <a:pt x="1269259" y="1395305"/>
                  </a:lnTo>
                  <a:lnTo>
                    <a:pt x="1221763" y="1410036"/>
                  </a:lnTo>
                  <a:lnTo>
                    <a:pt x="1173022" y="1422688"/>
                  </a:lnTo>
                  <a:lnTo>
                    <a:pt x="1123121" y="1433193"/>
                  </a:lnTo>
                  <a:lnTo>
                    <a:pt x="1072146" y="1441481"/>
                  </a:lnTo>
                  <a:lnTo>
                    <a:pt x="1020184" y="1447486"/>
                  </a:lnTo>
                  <a:lnTo>
                    <a:pt x="967319" y="1451139"/>
                  </a:lnTo>
                  <a:lnTo>
                    <a:pt x="913638" y="1452371"/>
                  </a:lnTo>
                  <a:lnTo>
                    <a:pt x="859955" y="1451139"/>
                  </a:lnTo>
                  <a:lnTo>
                    <a:pt x="807089" y="1447486"/>
                  </a:lnTo>
                  <a:lnTo>
                    <a:pt x="755125" y="1441481"/>
                  </a:lnTo>
                  <a:lnTo>
                    <a:pt x="704150" y="1433193"/>
                  </a:lnTo>
                  <a:lnTo>
                    <a:pt x="654249" y="1422688"/>
                  </a:lnTo>
                  <a:lnTo>
                    <a:pt x="605507" y="1410036"/>
                  </a:lnTo>
                  <a:lnTo>
                    <a:pt x="558010" y="1395305"/>
                  </a:lnTo>
                  <a:lnTo>
                    <a:pt x="511845" y="1378562"/>
                  </a:lnTo>
                  <a:lnTo>
                    <a:pt x="467096" y="1359876"/>
                  </a:lnTo>
                  <a:lnTo>
                    <a:pt x="423849" y="1339314"/>
                  </a:lnTo>
                  <a:lnTo>
                    <a:pt x="382190" y="1316946"/>
                  </a:lnTo>
                  <a:lnTo>
                    <a:pt x="342205" y="1292838"/>
                  </a:lnTo>
                  <a:lnTo>
                    <a:pt x="303980" y="1267060"/>
                  </a:lnTo>
                  <a:lnTo>
                    <a:pt x="267600" y="1239678"/>
                  </a:lnTo>
                  <a:lnTo>
                    <a:pt x="233150" y="1210762"/>
                  </a:lnTo>
                  <a:lnTo>
                    <a:pt x="200717" y="1180380"/>
                  </a:lnTo>
                  <a:lnTo>
                    <a:pt x="170386" y="1148599"/>
                  </a:lnTo>
                  <a:lnTo>
                    <a:pt x="142243" y="1115487"/>
                  </a:lnTo>
                  <a:lnTo>
                    <a:pt x="116374" y="1081114"/>
                  </a:lnTo>
                  <a:lnTo>
                    <a:pt x="92864" y="1045546"/>
                  </a:lnTo>
                  <a:lnTo>
                    <a:pt x="71798" y="1008852"/>
                  </a:lnTo>
                  <a:lnTo>
                    <a:pt x="53264" y="971100"/>
                  </a:lnTo>
                  <a:lnTo>
                    <a:pt x="37346" y="932358"/>
                  </a:lnTo>
                  <a:lnTo>
                    <a:pt x="24130" y="892695"/>
                  </a:lnTo>
                  <a:lnTo>
                    <a:pt x="13701" y="852178"/>
                  </a:lnTo>
                  <a:lnTo>
                    <a:pt x="6146" y="810875"/>
                  </a:lnTo>
                  <a:lnTo>
                    <a:pt x="1550" y="768855"/>
                  </a:lnTo>
                  <a:lnTo>
                    <a:pt x="0" y="726186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2288" y="3824536"/>
              <a:ext cx="2491716" cy="531585"/>
            </a:xfrm>
            <a:custGeom>
              <a:avLst/>
              <a:gdLst/>
              <a:ahLst/>
              <a:cxnLst/>
              <a:rect l="l" t="t" r="r" b="b"/>
              <a:pathLst>
                <a:path w="2259965" h="984884">
                  <a:moveTo>
                    <a:pt x="0" y="0"/>
                  </a:moveTo>
                  <a:lnTo>
                    <a:pt x="2259457" y="984376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62452" y="3340865"/>
              <a:ext cx="1421237" cy="906883"/>
            </a:xfrm>
            <a:custGeom>
              <a:avLst/>
              <a:gdLst/>
              <a:ahLst/>
              <a:cxnLst/>
              <a:rect l="l" t="t" r="r" b="b"/>
              <a:pathLst>
                <a:path w="1289050" h="1680209">
                  <a:moveTo>
                    <a:pt x="0" y="0"/>
                  </a:moveTo>
                  <a:lnTo>
                    <a:pt x="1289050" y="1679956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18689" y="611848"/>
          <a:ext cx="5272581" cy="1072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030"/>
                <a:gridCol w="3297551"/>
              </a:tblGrid>
              <a:tr h="15413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FC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3317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dirty="0">
                          <a:latin typeface="+mj-lt"/>
                          <a:cs typeface="Times New Roman"/>
                        </a:rPr>
                        <a:t>Official</a:t>
                      </a:r>
                      <a:r>
                        <a:rPr sz="800" b="1" spc="-5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800" b="1" dirty="0">
                          <a:latin typeface="+mj-lt"/>
                          <a:cs typeface="Times New Roman"/>
                        </a:rPr>
                        <a:t>Name</a:t>
                      </a:r>
                      <a:endParaRPr sz="800">
                        <a:latin typeface="+mj-lt"/>
                        <a:cs typeface="Times New Roman"/>
                      </a:endParaRPr>
                    </a:p>
                  </a:txBody>
                  <a:tcPr marL="0" marR="0" marT="9254" marB="0"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10" dirty="0">
                          <a:latin typeface="+mj-lt"/>
                          <a:cs typeface="Trebuchet MS"/>
                        </a:rPr>
                        <a:t>Municipality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of</a:t>
                      </a:r>
                      <a:r>
                        <a:rPr sz="700" spc="5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Maglaj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254" marB="0">
                    <a:solidFill>
                      <a:srgbClr val="D2EBF8"/>
                    </a:solidFill>
                  </a:tcPr>
                </a:tc>
              </a:tr>
              <a:tr h="123248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spc="-5" dirty="0">
                          <a:latin typeface="+mj-lt"/>
                          <a:cs typeface="Times New Roman"/>
                        </a:rPr>
                        <a:t>Administrative</a:t>
                      </a:r>
                      <a:r>
                        <a:rPr sz="800" b="1" spc="-2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800" b="1" spc="-5" dirty="0">
                          <a:latin typeface="+mj-lt"/>
                          <a:cs typeface="Times New Roman"/>
                        </a:rPr>
                        <a:t>affiliation</a:t>
                      </a:r>
                      <a:endParaRPr sz="800">
                        <a:latin typeface="+mj-lt"/>
                        <a:cs typeface="Times New Roman"/>
                      </a:endParaRPr>
                    </a:p>
                  </a:txBody>
                  <a:tcPr marL="0" marR="0" marT="9254" marB="0"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Bosnia &amp; Hercegovina, </a:t>
                      </a:r>
                      <a:r>
                        <a:rPr sz="700" spc="-10" dirty="0">
                          <a:latin typeface="+mj-lt"/>
                          <a:cs typeface="Trebuchet MS"/>
                        </a:rPr>
                        <a:t>Federation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of</a:t>
                      </a:r>
                      <a:r>
                        <a:rPr sz="700" spc="6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5" dirty="0">
                          <a:latin typeface="+mj-lt"/>
                          <a:cs typeface="Trebuchet MS"/>
                        </a:rPr>
                        <a:t>BiH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254" marB="0">
                    <a:solidFill>
                      <a:srgbClr val="EAF6FB"/>
                    </a:solidFill>
                  </a:tcPr>
                </a:tc>
              </a:tr>
              <a:tr h="123317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dirty="0">
                          <a:latin typeface="+mj-lt"/>
                          <a:cs typeface="Times New Roman"/>
                        </a:rPr>
                        <a:t>Population</a:t>
                      </a:r>
                      <a:endParaRPr sz="800">
                        <a:latin typeface="+mj-lt"/>
                        <a:cs typeface="Times New Roman"/>
                      </a:endParaRPr>
                    </a:p>
                  </a:txBody>
                  <a:tcPr marL="0" marR="0" marT="9254" marB="0"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23’146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254" marB="0">
                    <a:solidFill>
                      <a:srgbClr val="D2EBF8"/>
                    </a:solidFill>
                  </a:tcPr>
                </a:tc>
              </a:tr>
              <a:tr h="123248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dirty="0">
                          <a:latin typeface="+mj-lt"/>
                          <a:cs typeface="Times New Roman"/>
                        </a:rPr>
                        <a:t>Adress</a:t>
                      </a:r>
                      <a:endParaRPr sz="800">
                        <a:latin typeface="+mj-lt"/>
                        <a:cs typeface="Times New Roman"/>
                      </a:endParaRPr>
                    </a:p>
                  </a:txBody>
                  <a:tcPr marL="0" marR="0" marT="9254" marB="0"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Viteska 4, 74250 Maglaj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solidFill>
                      <a:srgbClr val="EAF6FB"/>
                    </a:solidFill>
                  </a:tcPr>
                </a:tc>
              </a:tr>
              <a:tr h="123317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dirty="0">
                          <a:latin typeface="+mj-lt"/>
                          <a:cs typeface="Times New Roman"/>
                        </a:rPr>
                        <a:t>Telephone</a:t>
                      </a:r>
                      <a:endParaRPr sz="800">
                        <a:latin typeface="+mj-lt"/>
                        <a:cs typeface="Times New Roman"/>
                      </a:endParaRPr>
                    </a:p>
                  </a:txBody>
                  <a:tcPr marL="0" marR="0" marT="9254" marB="0"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5" dirty="0">
                          <a:latin typeface="+mj-lt"/>
                          <a:cs typeface="Trebuchet MS"/>
                        </a:rPr>
                        <a:t>(+387</a:t>
                      </a:r>
                      <a:r>
                        <a:rPr sz="700" spc="-5">
                          <a:latin typeface="+mj-lt"/>
                          <a:cs typeface="Trebuchet MS"/>
                        </a:rPr>
                        <a:t>)</a:t>
                      </a:r>
                      <a:r>
                        <a:rPr sz="700" spc="-25">
                          <a:latin typeface="+mj-lt"/>
                          <a:cs typeface="Trebuchet MS"/>
                        </a:rPr>
                        <a:t> </a:t>
                      </a:r>
                      <a:r>
                        <a:rPr sz="700" spc="-5" smtClean="0">
                          <a:latin typeface="+mj-lt"/>
                          <a:cs typeface="Trebuchet MS"/>
                        </a:rPr>
                        <a:t>032/</a:t>
                      </a:r>
                      <a:r>
                        <a:rPr lang="en-GB" sz="700" spc="-5" dirty="0" smtClean="0">
                          <a:latin typeface="+mj-lt"/>
                          <a:cs typeface="Trebuchet MS"/>
                        </a:rPr>
                        <a:t>465</a:t>
                      </a:r>
                      <a:r>
                        <a:rPr sz="700" spc="-5" smtClean="0">
                          <a:latin typeface="+mj-lt"/>
                          <a:cs typeface="Trebuchet MS"/>
                        </a:rPr>
                        <a:t>-</a:t>
                      </a:r>
                      <a:r>
                        <a:rPr lang="en-GB" sz="700" spc="-5" dirty="0" smtClean="0">
                          <a:latin typeface="+mj-lt"/>
                          <a:cs typeface="Trebuchet MS"/>
                        </a:rPr>
                        <a:t>810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254" marB="0">
                    <a:solidFill>
                      <a:srgbClr val="D2EBF8"/>
                    </a:solidFill>
                  </a:tcPr>
                </a:tc>
              </a:tr>
              <a:tr h="123248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spc="-5" dirty="0">
                          <a:latin typeface="+mj-lt"/>
                          <a:cs typeface="Times New Roman"/>
                        </a:rPr>
                        <a:t>Email</a:t>
                      </a:r>
                      <a:endParaRPr sz="800">
                        <a:latin typeface="+mj-lt"/>
                        <a:cs typeface="Times New Roman"/>
                      </a:endParaRPr>
                    </a:p>
                  </a:txBody>
                  <a:tcPr marL="0" marR="0" marT="9254" marB="0"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u="sng" spc="-10" dirty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4"/>
                        </a:rPr>
                        <a:t>opcina@maglaj.ba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solidFill>
                      <a:srgbClr val="EAF6FB"/>
                    </a:solidFill>
                  </a:tcPr>
                </a:tc>
              </a:tr>
              <a:tr h="123282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dirty="0">
                          <a:latin typeface="+mj-lt"/>
                          <a:cs typeface="Times New Roman"/>
                        </a:rPr>
                        <a:t>Web</a:t>
                      </a:r>
                      <a:endParaRPr sz="800">
                        <a:latin typeface="+mj-lt"/>
                        <a:cs typeface="Times New Roman"/>
                      </a:endParaRPr>
                    </a:p>
                  </a:txBody>
                  <a:tcPr marL="0" marR="0" marT="9254" marB="0"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u="sng" spc="-10" dirty="0">
                          <a:solidFill>
                            <a:srgbClr val="3ECDE7"/>
                          </a:solidFill>
                          <a:uFill>
                            <a:solidFill>
                              <a:srgbClr val="3ECDE7"/>
                            </a:solidFill>
                          </a:uFill>
                          <a:latin typeface="+mj-lt"/>
                          <a:cs typeface="Trebuchet MS"/>
                          <a:hlinkClick r:id="rId5"/>
                        </a:rPr>
                        <a:t>www.maglaj.ba</a:t>
                      </a:r>
                      <a:endParaRPr sz="700">
                        <a:latin typeface="+mj-lt"/>
                        <a:cs typeface="Trebuchet MS"/>
                      </a:endParaRPr>
                    </a:p>
                  </a:txBody>
                  <a:tcPr marL="0" marR="0" marT="9597" marB="0">
                    <a:solidFill>
                      <a:srgbClr val="D2EBF8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65921" y="244458"/>
            <a:ext cx="26646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5FCAEE"/>
                </a:solidFill>
                <a:latin typeface="+mj-lt"/>
                <a:ea typeface="Cambria" pitchFamily="18" charset="0"/>
                <a:cs typeface="Trebuchet MS"/>
              </a:rPr>
              <a:t>General</a:t>
            </a:r>
            <a:r>
              <a:rPr sz="2000" b="1" spc="-90" dirty="0">
                <a:solidFill>
                  <a:srgbClr val="5FCAEE"/>
                </a:solidFill>
                <a:latin typeface="+mj-lt"/>
                <a:ea typeface="Cambria" pitchFamily="18" charset="0"/>
                <a:cs typeface="Trebuchet MS"/>
              </a:rPr>
              <a:t> </a:t>
            </a:r>
            <a:r>
              <a:rPr sz="2000" b="1" spc="-5" dirty="0">
                <a:solidFill>
                  <a:srgbClr val="5FCAEE"/>
                </a:solidFill>
                <a:latin typeface="+mj-lt"/>
                <a:ea typeface="Cambria" pitchFamily="18" charset="0"/>
                <a:cs typeface="Trebuchet MS"/>
              </a:rPr>
              <a:t>Information</a:t>
            </a:r>
            <a:endParaRPr sz="2000">
              <a:latin typeface="+mj-lt"/>
              <a:ea typeface="Cambria" pitchFamily="18" charset="0"/>
              <a:cs typeface="Trebuchet MS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94483" y="1816094"/>
          <a:ext cx="5272578" cy="1342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4843"/>
                <a:gridCol w="1600467"/>
                <a:gridCol w="1116590"/>
                <a:gridCol w="1700678"/>
              </a:tblGrid>
              <a:tr h="142647"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0" spc="-5" dirty="0">
                          <a:latin typeface="+mj-lt"/>
                          <a:cs typeface="Times New Roman"/>
                        </a:rPr>
                        <a:t>Mayor</a:t>
                      </a:r>
                      <a:endParaRPr sz="800" b="0">
                        <a:latin typeface="+mj-lt"/>
                        <a:cs typeface="Times New Roman"/>
                      </a:endParaRPr>
                    </a:p>
                  </a:txBody>
                  <a:tcPr marL="0" marR="0" marT="92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800" b="0" spc="-10" dirty="0">
                          <a:latin typeface="+mj-lt"/>
                          <a:cs typeface="Times New Roman"/>
                        </a:rPr>
                        <a:t>Dep. </a:t>
                      </a:r>
                      <a:r>
                        <a:rPr sz="800" b="0" spc="-5" dirty="0">
                          <a:latin typeface="+mj-lt"/>
                          <a:cs typeface="Times New Roman"/>
                        </a:rPr>
                        <a:t>Of Local</a:t>
                      </a:r>
                      <a:r>
                        <a:rPr sz="800" b="0" spc="4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800" b="0" spc="-10" dirty="0">
                          <a:latin typeface="+mj-lt"/>
                          <a:cs typeface="Times New Roman"/>
                        </a:rPr>
                        <a:t>Development</a:t>
                      </a:r>
                      <a:endParaRPr sz="800" b="0">
                        <a:latin typeface="+mj-lt"/>
                        <a:cs typeface="Times New Roman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4013">
                <a:tc>
                  <a:txBody>
                    <a:bodyPr/>
                    <a:lstStyle/>
                    <a:p>
                      <a:pPr marL="41910" marR="355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00" b="0" dirty="0">
                          <a:latin typeface="+mj-lt"/>
                          <a:cs typeface="Times New Roman"/>
                        </a:rPr>
                        <a:t>Mirsad  </a:t>
                      </a:r>
                      <a:r>
                        <a:rPr sz="700" b="0" spc="15" dirty="0">
                          <a:latin typeface="+mj-lt"/>
                          <a:cs typeface="Times New Roman"/>
                        </a:rPr>
                        <a:t>M</a:t>
                      </a:r>
                      <a:r>
                        <a:rPr sz="700" b="0" spc="5" dirty="0">
                          <a:latin typeface="+mj-lt"/>
                          <a:cs typeface="Times New Roman"/>
                        </a:rPr>
                        <a:t>a</a:t>
                      </a:r>
                      <a:r>
                        <a:rPr sz="700" b="0" dirty="0">
                          <a:latin typeface="+mj-lt"/>
                          <a:cs typeface="Times New Roman"/>
                        </a:rPr>
                        <a:t>h</a:t>
                      </a:r>
                      <a:r>
                        <a:rPr sz="700" b="0" spc="-30" dirty="0">
                          <a:latin typeface="+mj-lt"/>
                          <a:cs typeface="Times New Roman"/>
                        </a:rPr>
                        <a:t>m</a:t>
                      </a:r>
                      <a:r>
                        <a:rPr sz="700" b="0" dirty="0">
                          <a:latin typeface="+mj-lt"/>
                          <a:cs typeface="Times New Roman"/>
                        </a:rPr>
                        <a:t>ut</a:t>
                      </a:r>
                      <a:r>
                        <a:rPr sz="700" b="0" spc="5" dirty="0">
                          <a:latin typeface="+mj-lt"/>
                          <a:cs typeface="Times New Roman"/>
                        </a:rPr>
                        <a:t>ag</a:t>
                      </a:r>
                      <a:r>
                        <a:rPr sz="700" b="0" dirty="0">
                          <a:latin typeface="+mj-lt"/>
                          <a:cs typeface="Times New Roman"/>
                        </a:rPr>
                        <a:t>ic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856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43053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700" b="0" spc="-10">
                          <a:latin typeface="+mj-lt"/>
                          <a:cs typeface="Times New Roman"/>
                        </a:rPr>
                        <a:t>Nermin  </a:t>
                      </a:r>
                      <a:r>
                        <a:rPr lang="en-GB" sz="700" b="0" spc="-10" dirty="0" smtClean="0">
                          <a:latin typeface="+mj-lt"/>
                          <a:cs typeface="Times New Roman"/>
                        </a:rPr>
                        <a:t>B</a:t>
                      </a:r>
                      <a:r>
                        <a:rPr sz="700" b="0" smtClean="0">
                          <a:latin typeface="+mj-lt"/>
                          <a:cs typeface="Times New Roman"/>
                        </a:rPr>
                        <a:t>esla</a:t>
                      </a:r>
                      <a:r>
                        <a:rPr sz="700" b="0" spc="5" smtClean="0">
                          <a:latin typeface="+mj-lt"/>
                          <a:cs typeface="Times New Roman"/>
                        </a:rPr>
                        <a:t>g</a:t>
                      </a:r>
                      <a:r>
                        <a:rPr sz="700" b="0" smtClean="0">
                          <a:latin typeface="+mj-lt"/>
                          <a:cs typeface="Times New Roman"/>
                        </a:rPr>
                        <a:t>ic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856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BF8"/>
                    </a:solidFill>
                  </a:tcPr>
                </a:tc>
              </a:tr>
              <a:tr h="13044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dirty="0">
                          <a:latin typeface="+mj-lt"/>
                          <a:cs typeface="Times New Roman"/>
                        </a:rPr>
                        <a:t>Telephone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dirty="0">
                          <a:latin typeface="+mj-lt"/>
                          <a:cs typeface="Times New Roman"/>
                        </a:rPr>
                        <a:t>(+387</a:t>
                      </a:r>
                      <a:r>
                        <a:rPr sz="700" b="0">
                          <a:latin typeface="+mj-lt"/>
                          <a:cs typeface="Times New Roman"/>
                        </a:rPr>
                        <a:t>)</a:t>
                      </a:r>
                      <a:r>
                        <a:rPr sz="700" b="0" spc="-25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700" b="0" smtClean="0">
                          <a:latin typeface="+mj-lt"/>
                          <a:cs typeface="Times New Roman"/>
                        </a:rPr>
                        <a:t>032/</a:t>
                      </a:r>
                      <a:r>
                        <a:rPr lang="en-GB" sz="700" b="0" dirty="0" smtClean="0">
                          <a:latin typeface="+mj-lt"/>
                          <a:cs typeface="Times New Roman"/>
                        </a:rPr>
                        <a:t>465</a:t>
                      </a:r>
                      <a:r>
                        <a:rPr sz="700" b="0" smtClean="0">
                          <a:latin typeface="+mj-lt"/>
                          <a:cs typeface="Times New Roman"/>
                        </a:rPr>
                        <a:t>-</a:t>
                      </a:r>
                      <a:r>
                        <a:rPr lang="en-GB" sz="700" b="0" dirty="0" smtClean="0">
                          <a:latin typeface="+mj-lt"/>
                          <a:cs typeface="Times New Roman"/>
                        </a:rPr>
                        <a:t>810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0" dirty="0">
                          <a:latin typeface="+mj-lt"/>
                          <a:cs typeface="Times New Roman"/>
                        </a:rPr>
                        <a:t>Telephone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92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0" dirty="0">
                          <a:latin typeface="+mj-lt"/>
                          <a:cs typeface="Times New Roman"/>
                        </a:rPr>
                        <a:t>(+387</a:t>
                      </a:r>
                      <a:r>
                        <a:rPr sz="700" b="0">
                          <a:latin typeface="+mj-lt"/>
                          <a:cs typeface="Times New Roman"/>
                        </a:rPr>
                        <a:t>)</a:t>
                      </a:r>
                      <a:r>
                        <a:rPr sz="700" b="0" spc="-4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700" b="0" spc="-5" smtClean="0">
                          <a:latin typeface="+mj-lt"/>
                          <a:cs typeface="Times New Roman"/>
                        </a:rPr>
                        <a:t>032/</a:t>
                      </a:r>
                      <a:r>
                        <a:rPr lang="en-GB" sz="700" b="0" spc="-5" dirty="0" smtClean="0">
                          <a:latin typeface="+mj-lt"/>
                          <a:cs typeface="Times New Roman"/>
                        </a:rPr>
                        <a:t>465-</a:t>
                      </a:r>
                      <a:r>
                        <a:rPr sz="700" b="0" spc="-5" smtClean="0">
                          <a:latin typeface="+mj-lt"/>
                          <a:cs typeface="Times New Roman"/>
                        </a:rPr>
                        <a:t>-</a:t>
                      </a:r>
                      <a:r>
                        <a:rPr lang="en-GB" sz="700" b="0" spc="-5" dirty="0" smtClean="0">
                          <a:latin typeface="+mj-lt"/>
                          <a:cs typeface="Times New Roman"/>
                        </a:rPr>
                        <a:t>823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92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B"/>
                    </a:solidFill>
                  </a:tcPr>
                </a:tc>
              </a:tr>
              <a:tr h="13263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pc="-5" dirty="0">
                          <a:latin typeface="+mj-lt"/>
                          <a:cs typeface="Times New Roman"/>
                        </a:rPr>
                        <a:t>Email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pc="-5" dirty="0">
                          <a:latin typeface="+mj-lt"/>
                          <a:cs typeface="Times New Roman"/>
                          <a:hlinkClick r:id="rId6"/>
                        </a:rPr>
                        <a:t>nacelnik@maglaj.ba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0" spc="-5" dirty="0">
                          <a:latin typeface="+mj-lt"/>
                          <a:cs typeface="Times New Roman"/>
                        </a:rPr>
                        <a:t>Email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92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pc="-5" dirty="0">
                          <a:latin typeface="+mj-lt"/>
                          <a:cs typeface="Times New Roman"/>
                          <a:hlinkClick r:id="rId7"/>
                        </a:rPr>
                        <a:t>nermin.beslagic@maglaj.ba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891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BF8"/>
                    </a:solidFill>
                  </a:tcPr>
                </a:tc>
              </a:tr>
              <a:tr h="175275"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b="0" spc="-10" dirty="0">
                          <a:latin typeface="+mj-lt"/>
                          <a:cs typeface="Times New Roman"/>
                        </a:rPr>
                        <a:t>Dep. </a:t>
                      </a:r>
                      <a:r>
                        <a:rPr sz="800" b="0" spc="-5" dirty="0">
                          <a:latin typeface="+mj-lt"/>
                          <a:cs typeface="Times New Roman"/>
                        </a:rPr>
                        <a:t>Of Local</a:t>
                      </a:r>
                      <a:r>
                        <a:rPr sz="800" b="0" spc="4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800" b="0" spc="-10" dirty="0">
                          <a:latin typeface="+mj-lt"/>
                          <a:cs typeface="Times New Roman"/>
                        </a:rPr>
                        <a:t>Development</a:t>
                      </a:r>
                      <a:endParaRPr sz="800" b="0">
                        <a:latin typeface="+mj-lt"/>
                        <a:cs typeface="Times New Roman"/>
                      </a:endParaRPr>
                    </a:p>
                  </a:txBody>
                  <a:tcPr marL="0" marR="0" marT="137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b="0" spc="-10" dirty="0">
                          <a:latin typeface="+mj-lt"/>
                          <a:cs typeface="Times New Roman"/>
                        </a:rPr>
                        <a:t>Dep. </a:t>
                      </a:r>
                      <a:r>
                        <a:rPr sz="800" b="0" spc="-5" dirty="0">
                          <a:latin typeface="+mj-lt"/>
                          <a:cs typeface="Times New Roman"/>
                        </a:rPr>
                        <a:t>Of Local</a:t>
                      </a:r>
                      <a:r>
                        <a:rPr sz="800" b="0" spc="4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800" b="0" spc="-10" dirty="0">
                          <a:latin typeface="+mj-lt"/>
                          <a:cs typeface="Times New Roman"/>
                        </a:rPr>
                        <a:t>Development</a:t>
                      </a:r>
                      <a:endParaRPr sz="800" b="0">
                        <a:latin typeface="+mj-lt"/>
                        <a:cs typeface="Times New Roman"/>
                      </a:endParaRPr>
                    </a:p>
                  </a:txBody>
                  <a:tcPr marL="0" marR="0" marT="137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FC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4013">
                <a:tc>
                  <a:txBody>
                    <a:bodyPr/>
                    <a:lstStyle/>
                    <a:p>
                      <a:pPr marL="41910" marR="23876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spc="-5" dirty="0">
                          <a:latin typeface="+mj-lt"/>
                          <a:cs typeface="Times New Roman"/>
                        </a:rPr>
                        <a:t>Ferhat  </a:t>
                      </a:r>
                      <a:r>
                        <a:rPr sz="700" b="0" spc="5" dirty="0">
                          <a:latin typeface="+mj-lt"/>
                          <a:cs typeface="Times New Roman"/>
                        </a:rPr>
                        <a:t>B</a:t>
                      </a:r>
                      <a:r>
                        <a:rPr sz="700" b="0" dirty="0">
                          <a:latin typeface="+mj-lt"/>
                          <a:cs typeface="Times New Roman"/>
                        </a:rPr>
                        <a:t>r</a:t>
                      </a:r>
                      <a:r>
                        <a:rPr sz="700" b="0" spc="5" dirty="0">
                          <a:latin typeface="+mj-lt"/>
                          <a:cs typeface="Times New Roman"/>
                        </a:rPr>
                        <a:t>a</a:t>
                      </a:r>
                      <a:r>
                        <a:rPr sz="700" b="0" dirty="0">
                          <a:latin typeface="+mj-lt"/>
                          <a:cs typeface="Times New Roman"/>
                        </a:rPr>
                        <a:t>daric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5505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0" dirty="0">
                          <a:latin typeface="+mj-lt"/>
                          <a:cs typeface="Times New Roman"/>
                        </a:rPr>
                        <a:t>O</a:t>
                      </a:r>
                      <a:r>
                        <a:rPr sz="700" b="0" spc="-30" dirty="0">
                          <a:latin typeface="+mj-lt"/>
                          <a:cs typeface="Times New Roman"/>
                        </a:rPr>
                        <a:t>m</a:t>
                      </a:r>
                      <a:r>
                        <a:rPr sz="700" b="0" spc="5" dirty="0">
                          <a:latin typeface="+mj-lt"/>
                          <a:cs typeface="Times New Roman"/>
                        </a:rPr>
                        <a:t>a</a:t>
                      </a:r>
                      <a:r>
                        <a:rPr sz="700" b="0" dirty="0">
                          <a:latin typeface="+mj-lt"/>
                          <a:cs typeface="Times New Roman"/>
                        </a:rPr>
                        <a:t>r  F</a:t>
                      </a:r>
                      <a:r>
                        <a:rPr sz="700" b="0" spc="5" dirty="0">
                          <a:latin typeface="+mj-lt"/>
                          <a:cs typeface="Times New Roman"/>
                        </a:rPr>
                        <a:t>a</a:t>
                      </a:r>
                      <a:r>
                        <a:rPr sz="700" b="0" dirty="0">
                          <a:latin typeface="+mj-lt"/>
                          <a:cs typeface="Times New Roman"/>
                        </a:rPr>
                        <a:t>zlic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89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BF8"/>
                    </a:solidFill>
                  </a:tcPr>
                </a:tc>
              </a:tr>
              <a:tr h="135107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0" dirty="0">
                          <a:latin typeface="+mj-lt"/>
                          <a:cs typeface="Times New Roman"/>
                        </a:rPr>
                        <a:t>Telephone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0" dirty="0">
                          <a:latin typeface="+mj-lt"/>
                          <a:cs typeface="Times New Roman"/>
                        </a:rPr>
                        <a:t>(+387) 032</a:t>
                      </a:r>
                      <a:r>
                        <a:rPr sz="700" b="0">
                          <a:latin typeface="+mj-lt"/>
                          <a:cs typeface="Times New Roman"/>
                        </a:rPr>
                        <a:t>/</a:t>
                      </a:r>
                      <a:r>
                        <a:rPr sz="700" b="0" spc="-65">
                          <a:latin typeface="+mj-lt"/>
                          <a:cs typeface="Times New Roman"/>
                        </a:rPr>
                        <a:t> </a:t>
                      </a:r>
                      <a:r>
                        <a:rPr lang="en-GB" sz="700" b="0" spc="5" dirty="0" smtClean="0">
                          <a:latin typeface="+mj-lt"/>
                          <a:cs typeface="Times New Roman"/>
                        </a:rPr>
                        <a:t>465-821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0" dirty="0">
                          <a:latin typeface="+mj-lt"/>
                          <a:cs typeface="Times New Roman"/>
                        </a:rPr>
                        <a:t>Telephone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0" dirty="0">
                          <a:latin typeface="+mj-lt"/>
                          <a:cs typeface="Times New Roman"/>
                        </a:rPr>
                        <a:t>(+387) 032</a:t>
                      </a:r>
                      <a:r>
                        <a:rPr sz="700" b="0">
                          <a:latin typeface="+mj-lt"/>
                          <a:cs typeface="Times New Roman"/>
                        </a:rPr>
                        <a:t>/</a:t>
                      </a:r>
                      <a:r>
                        <a:rPr sz="700" b="0" spc="-75">
                          <a:latin typeface="+mj-lt"/>
                          <a:cs typeface="Times New Roman"/>
                        </a:rPr>
                        <a:t> </a:t>
                      </a:r>
                      <a:r>
                        <a:rPr lang="en-GB" sz="700" b="0" spc="5" dirty="0" smtClean="0">
                          <a:latin typeface="+mj-lt"/>
                          <a:cs typeface="Times New Roman"/>
                        </a:rPr>
                        <a:t>465-823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9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6FB"/>
                    </a:solidFill>
                  </a:tcPr>
                </a:tc>
              </a:tr>
              <a:tr h="127978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0" spc="-5" dirty="0">
                          <a:latin typeface="+mj-lt"/>
                          <a:cs typeface="Times New Roman"/>
                        </a:rPr>
                        <a:t>Email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0" spc="-5" dirty="0">
                          <a:latin typeface="+mj-lt"/>
                          <a:cs typeface="Times New Roman"/>
                          <a:hlinkClick r:id="rId8"/>
                        </a:rPr>
                        <a:t>ferhat.bradaric@maglaj.ba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92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700" b="0" spc="-5" dirty="0">
                          <a:latin typeface="+mj-lt"/>
                          <a:cs typeface="Times New Roman"/>
                        </a:rPr>
                        <a:t>Email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959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0" spc="-5" dirty="0">
                          <a:latin typeface="+mj-lt"/>
                          <a:cs typeface="Times New Roman"/>
                          <a:hlinkClick r:id="rId9"/>
                        </a:rPr>
                        <a:t>omar.fazlic@maglaj.ba</a:t>
                      </a:r>
                      <a:endParaRPr sz="700" b="0">
                        <a:latin typeface="+mj-lt"/>
                        <a:cs typeface="Times New Roman"/>
                      </a:endParaRPr>
                    </a:p>
                  </a:txBody>
                  <a:tcPr marL="0" marR="0" marT="925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BF8"/>
                    </a:solidFill>
                  </a:tcPr>
                </a:tc>
              </a:tr>
            </a:tbl>
          </a:graphicData>
        </a:graphic>
      </p:graphicFrame>
      <p:sp>
        <p:nvSpPr>
          <p:cNvPr id="13" name="object 2"/>
          <p:cNvSpPr/>
          <p:nvPr/>
        </p:nvSpPr>
        <p:spPr>
          <a:xfrm>
            <a:off x="6066647" y="101582"/>
            <a:ext cx="542040" cy="5715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80499" y="3959234"/>
            <a:ext cx="1720894" cy="1172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5" name="Content Placeholder 1"/>
          <p:cNvSpPr>
            <a:spLocks noGrp="1"/>
          </p:cNvSpPr>
          <p:nvPr>
            <p:ph idx="4294967295"/>
          </p:nvPr>
        </p:nvSpPr>
        <p:spPr>
          <a:xfrm>
            <a:off x="351607" y="815962"/>
            <a:ext cx="6805137" cy="2757678"/>
          </a:xfrm>
        </p:spPr>
        <p:txBody>
          <a:bodyPr wrap="square" lIns="0" tIns="0" rIns="0" bIns="0">
            <a:spAutoFit/>
          </a:bodyPr>
          <a:lstStyle/>
          <a:p>
            <a:pPr defTabSz="368778">
              <a:lnSpc>
                <a:spcPct val="80000"/>
              </a:lnSpc>
            </a:pPr>
            <a:r>
              <a:rPr lang="bs-Latn-BA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 </a:t>
            </a:r>
            <a:endParaRPr lang="en-US" sz="1600" kern="1200" spc="-12" dirty="0" smtClean="0">
              <a:solidFill>
                <a:schemeClr val="tx1"/>
              </a:solidFill>
              <a:latin typeface="+mj-lt"/>
              <a:cs typeface="Trebuchet MS"/>
            </a:endParaRPr>
          </a:p>
          <a:p>
            <a:pPr defTabSz="368778">
              <a:lnSpc>
                <a:spcPct val="80000"/>
              </a:lnSpc>
            </a:pPr>
            <a:r>
              <a:rPr lang="en-GB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Incentives for agriculture</a:t>
            </a:r>
            <a:r>
              <a:rPr lang="bs-Latn-BA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:</a:t>
            </a:r>
            <a:endParaRPr lang="en-GB" sz="1600" kern="1200" spc="-12" dirty="0" smtClean="0">
              <a:solidFill>
                <a:schemeClr val="tx1"/>
              </a:solidFill>
              <a:latin typeface="+mj-lt"/>
              <a:cs typeface="Trebuchet MS"/>
            </a:endParaRPr>
          </a:p>
          <a:p>
            <a:pPr defTabSz="368778">
              <a:lnSpc>
                <a:spcPct val="80000"/>
              </a:lnSpc>
            </a:pPr>
            <a:endParaRPr lang="bs-Latn-BA" sz="1600" kern="1200" spc="-12" dirty="0" smtClean="0">
              <a:solidFill>
                <a:schemeClr val="tx1"/>
              </a:solidFill>
              <a:latin typeface="+mj-lt"/>
              <a:cs typeface="Trebuchet MS"/>
            </a:endParaRPr>
          </a:p>
          <a:p>
            <a:pPr defTabSz="368778">
              <a:lnSpc>
                <a:spcPct val="80000"/>
              </a:lnSpc>
              <a:buFont typeface="Arial" pitchFamily="34" charset="0"/>
              <a:buChar char="•"/>
            </a:pPr>
            <a:r>
              <a:rPr lang="bs-Latn-BA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 </a:t>
            </a:r>
            <a:r>
              <a:rPr lang="en-GB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All forms of agricultural production</a:t>
            </a:r>
            <a:endParaRPr lang="bs-Latn-BA" sz="1600" kern="1200" spc="-12" dirty="0" smtClean="0">
              <a:solidFill>
                <a:schemeClr val="tx1"/>
              </a:solidFill>
              <a:latin typeface="+mj-lt"/>
              <a:cs typeface="Trebuchet MS"/>
            </a:endParaRPr>
          </a:p>
          <a:p>
            <a:pPr defTabSz="368778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 </a:t>
            </a:r>
            <a:r>
              <a:rPr lang="en-GB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All </a:t>
            </a:r>
            <a:r>
              <a:rPr lang="en-GB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levels of government</a:t>
            </a:r>
            <a:endParaRPr lang="en-US" sz="1600" kern="1200" spc="-12" dirty="0" smtClean="0">
              <a:solidFill>
                <a:schemeClr val="tx1"/>
              </a:solidFill>
              <a:latin typeface="+mj-lt"/>
              <a:cs typeface="Trebuchet MS"/>
            </a:endParaRPr>
          </a:p>
          <a:p>
            <a:pPr defTabSz="368778">
              <a:lnSpc>
                <a:spcPct val="80000"/>
              </a:lnSpc>
            </a:pPr>
            <a:endParaRPr lang="bs-Latn-BA" sz="1600" kern="1200" spc="-12" dirty="0" smtClean="0">
              <a:solidFill>
                <a:schemeClr val="tx1"/>
              </a:solidFill>
              <a:latin typeface="+mj-lt"/>
              <a:cs typeface="Trebuchet MS"/>
            </a:endParaRPr>
          </a:p>
          <a:p>
            <a:pPr defTabSz="368778">
              <a:lnSpc>
                <a:spcPct val="80000"/>
              </a:lnSpc>
            </a:pPr>
            <a:r>
              <a:rPr lang="en-GB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Possibilities to enlarge agricultural capacities:</a:t>
            </a:r>
            <a:endParaRPr lang="bs-Latn-BA" sz="1600" kern="1200" spc="-12" dirty="0" smtClean="0">
              <a:solidFill>
                <a:schemeClr val="tx1"/>
              </a:solidFill>
              <a:latin typeface="+mj-lt"/>
              <a:cs typeface="Trebuchet MS"/>
            </a:endParaRPr>
          </a:p>
          <a:p>
            <a:pPr defTabSz="368778">
              <a:lnSpc>
                <a:spcPct val="80000"/>
              </a:lnSpc>
            </a:pPr>
            <a:endParaRPr lang="bs-Latn-BA" sz="1600" kern="1200" spc="-12" dirty="0" smtClean="0">
              <a:solidFill>
                <a:schemeClr val="tx1"/>
              </a:solidFill>
              <a:latin typeface="+mj-lt"/>
              <a:cs typeface="Trebuchet MS"/>
            </a:endParaRPr>
          </a:p>
          <a:p>
            <a:pPr defTabSz="368778">
              <a:lnSpc>
                <a:spcPct val="80000"/>
              </a:lnSpc>
              <a:buFont typeface="Arial" pitchFamily="34" charset="0"/>
              <a:buChar char="•"/>
            </a:pPr>
            <a:r>
              <a:rPr lang="bs-Latn-BA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 </a:t>
            </a:r>
            <a:r>
              <a:rPr lang="en-GB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Cold storages</a:t>
            </a:r>
            <a:endParaRPr lang="bs-Latn-BA" sz="1600" kern="1200" spc="-12" dirty="0" smtClean="0">
              <a:solidFill>
                <a:schemeClr val="tx1"/>
              </a:solidFill>
              <a:latin typeface="+mj-lt"/>
              <a:cs typeface="Trebuchet MS"/>
            </a:endParaRPr>
          </a:p>
          <a:p>
            <a:pPr defTabSz="368778">
              <a:lnSpc>
                <a:spcPct val="80000"/>
              </a:lnSpc>
              <a:buFont typeface="Arial" pitchFamily="34" charset="0"/>
              <a:buChar char="•"/>
            </a:pPr>
            <a:r>
              <a:rPr lang="bs-Latn-BA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 </a:t>
            </a:r>
            <a:r>
              <a:rPr lang="en-GB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Drying storages</a:t>
            </a:r>
            <a:endParaRPr lang="bs-Latn-BA" sz="1600" kern="1200" spc="-12" dirty="0" smtClean="0">
              <a:solidFill>
                <a:schemeClr val="tx1"/>
              </a:solidFill>
              <a:latin typeface="+mj-lt"/>
              <a:cs typeface="Trebuchet MS"/>
            </a:endParaRPr>
          </a:p>
          <a:p>
            <a:pPr defTabSz="368778">
              <a:lnSpc>
                <a:spcPct val="80000"/>
              </a:lnSpc>
              <a:buFont typeface="Arial" pitchFamily="34" charset="0"/>
              <a:buChar char="•"/>
            </a:pPr>
            <a:r>
              <a:rPr lang="en-GB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 Food </a:t>
            </a:r>
            <a:r>
              <a:rPr lang="en-GB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processing facilities</a:t>
            </a:r>
            <a:r>
              <a:rPr lang="bs-Latn-BA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(</a:t>
            </a:r>
            <a:r>
              <a:rPr lang="en-GB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salads</a:t>
            </a:r>
            <a:r>
              <a:rPr lang="bs-Latn-BA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, </a:t>
            </a:r>
            <a:r>
              <a:rPr lang="en-GB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juices</a:t>
            </a:r>
            <a:r>
              <a:rPr lang="bs-Latn-BA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, </a:t>
            </a:r>
            <a:r>
              <a:rPr lang="en-GB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jam and </a:t>
            </a:r>
            <a:r>
              <a:rPr lang="en-GB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others)</a:t>
            </a:r>
            <a:endParaRPr lang="en-GB" sz="1600" kern="1200" spc="-12" dirty="0" smtClean="0">
              <a:solidFill>
                <a:schemeClr val="tx1"/>
              </a:solidFill>
              <a:latin typeface="+mj-lt"/>
              <a:cs typeface="Trebuchet MS"/>
            </a:endParaRPr>
          </a:p>
          <a:p>
            <a:pPr defTabSz="368778">
              <a:lnSpc>
                <a:spcPct val="80000"/>
              </a:lnSpc>
              <a:buFont typeface="Arial" pitchFamily="34" charset="0"/>
              <a:buChar char="•"/>
            </a:pPr>
            <a:r>
              <a:rPr lang="bs-Latn-BA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 </a:t>
            </a:r>
            <a:r>
              <a:rPr lang="en-GB" sz="1600" kern="1200" spc="-12" dirty="0" smtClean="0">
                <a:solidFill>
                  <a:schemeClr val="tx1"/>
                </a:solidFill>
                <a:latin typeface="+mj-lt"/>
                <a:cs typeface="Trebuchet MS"/>
              </a:rPr>
              <a:t>other</a:t>
            </a:r>
            <a:endParaRPr lang="en-US" sz="1600" kern="1200" spc="-12" dirty="0" smtClean="0">
              <a:solidFill>
                <a:schemeClr val="tx1"/>
              </a:solidFill>
              <a:latin typeface="+mj-lt"/>
              <a:cs typeface="Trebuchet MS"/>
            </a:endParaRPr>
          </a:p>
          <a:p>
            <a:pPr defTabSz="368778">
              <a:lnSpc>
                <a:spcPct val="80000"/>
              </a:lnSpc>
            </a:pPr>
            <a:endParaRPr lang="en-US" sz="1600" kern="1200" spc="-12" dirty="0" smtClean="0">
              <a:solidFill>
                <a:schemeClr val="tx1"/>
              </a:solidFill>
              <a:latin typeface="+mj-lt"/>
              <a:cs typeface="Trebuchet MS"/>
            </a:endParaRPr>
          </a:p>
          <a:p>
            <a:pPr defTabSz="368778">
              <a:lnSpc>
                <a:spcPct val="80000"/>
              </a:lnSpc>
            </a:pPr>
            <a:endParaRPr lang="en-US" sz="1600" kern="1200" spc="-12" dirty="0" smtClean="0">
              <a:solidFill>
                <a:schemeClr val="tx1"/>
              </a:solidFill>
              <a:latin typeface="+mj-lt"/>
              <a:cs typeface="Trebuchet MS"/>
            </a:endParaRPr>
          </a:p>
        </p:txBody>
      </p:sp>
      <p:pic>
        <p:nvPicPr>
          <p:cNvPr id="13316" name="Picture 7" descr="Slavonski_Vocnj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7906">
            <a:off x="92213278" y="82179522"/>
            <a:ext cx="1488624" cy="1133698"/>
          </a:xfrm>
          <a:prstGeom prst="rect">
            <a:avLst/>
          </a:prstGeom>
          <a:noFill/>
          <a:ln w="28575" algn="ctr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3317" name="Picture 8" descr="far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40305">
            <a:off x="88462840" y="85042234"/>
            <a:ext cx="1667153" cy="1178254"/>
          </a:xfrm>
          <a:prstGeom prst="rect">
            <a:avLst/>
          </a:prstGeom>
          <a:noFill/>
          <a:ln w="28575" algn="ctr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3318" name="Picture 9" descr="kok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4664">
            <a:off x="88520599" y="86468021"/>
            <a:ext cx="2083285" cy="1108945"/>
          </a:xfrm>
          <a:prstGeom prst="rect">
            <a:avLst/>
          </a:prstGeom>
          <a:noFill/>
          <a:ln w="28575" algn="in">
            <a:solidFill>
              <a:srgbClr val="808080"/>
            </a:solidFill>
            <a:miter lim="800000"/>
            <a:headEnd/>
            <a:tailEnd/>
          </a:ln>
          <a:effectLst/>
        </p:spPr>
      </p:pic>
      <p:pic>
        <p:nvPicPr>
          <p:cNvPr id="13319" name="Picture 10" descr="Slavonski_Vocnj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7906">
            <a:off x="92361616" y="82319378"/>
            <a:ext cx="1488624" cy="1133698"/>
          </a:xfrm>
          <a:prstGeom prst="rect">
            <a:avLst/>
          </a:prstGeom>
          <a:noFill/>
          <a:ln w="28575" algn="ctr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3320" name="Picture 11" descr="far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40305">
            <a:off x="88611177" y="85182090"/>
            <a:ext cx="1667153" cy="1178254"/>
          </a:xfrm>
          <a:prstGeom prst="rect">
            <a:avLst/>
          </a:prstGeom>
          <a:noFill/>
          <a:ln w="28575" algn="ctr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3321" name="Picture 12" descr="kok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4664">
            <a:off x="88668936" y="86607877"/>
            <a:ext cx="2083286" cy="1108945"/>
          </a:xfrm>
          <a:prstGeom prst="rect">
            <a:avLst/>
          </a:prstGeom>
          <a:noFill/>
          <a:ln w="28575" algn="in">
            <a:solidFill>
              <a:srgbClr val="808080"/>
            </a:solidFill>
            <a:miter lim="800000"/>
            <a:headEnd/>
            <a:tailEnd/>
          </a:ln>
          <a:effectLst/>
        </p:spPr>
      </p:pic>
      <p:pic>
        <p:nvPicPr>
          <p:cNvPr id="13322" name="Picture 8" descr="far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5077" y="3959234"/>
            <a:ext cx="1709307" cy="1133208"/>
          </a:xfrm>
          <a:prstGeom prst="rect">
            <a:avLst/>
          </a:prstGeom>
          <a:noFill/>
          <a:ln w="28575" algn="ctr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3323" name="Picture 14" descr="kok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921" y="3959234"/>
            <a:ext cx="1703597" cy="1128732"/>
          </a:xfrm>
          <a:prstGeom prst="rect">
            <a:avLst/>
          </a:prstGeom>
          <a:noFill/>
          <a:ln w="28575" algn="in">
            <a:solidFill>
              <a:srgbClr val="808080"/>
            </a:solidFill>
            <a:miter lim="800000"/>
            <a:headEnd/>
            <a:tailEnd/>
          </a:ln>
          <a:effectLst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80169" y="315896"/>
            <a:ext cx="3709193" cy="62324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spc="-12" dirty="0" smtClean="0">
                <a:solidFill>
                  <a:srgbClr val="5FC9ED"/>
                </a:solidFill>
                <a:latin typeface="+mj-lt"/>
                <a:cs typeface="+mj-cs"/>
              </a:rPr>
              <a:t>AGRICULTURE</a:t>
            </a:r>
            <a:endParaRPr kumimoji="0" lang="en-GB" sz="2000" b="1" i="0" u="none" strike="noStrike" kern="1200" cap="none" spc="-12" normalizeH="0" baseline="0" noProof="0" dirty="0">
              <a:ln>
                <a:noFill/>
              </a:ln>
              <a:solidFill>
                <a:srgbClr val="5FC9ED"/>
              </a:solidFill>
              <a:effectLst/>
              <a:uLnTx/>
              <a:uFillTx/>
              <a:latin typeface="+mj-lt"/>
              <a:ea typeface="+mn-ea"/>
              <a:cs typeface="+mj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351607" y="815962"/>
            <a:ext cx="5661567" cy="2462213"/>
          </a:xfrm>
        </p:spPr>
        <p:txBody>
          <a:bodyPr/>
          <a:lstStyle/>
          <a:p>
            <a:pPr algn="l" defTabSz="368778"/>
            <a:r>
              <a:rPr lang="en-GB" sz="1600" dirty="0" smtClean="0">
                <a:latin typeface="+mj-lt"/>
                <a:cs typeface="Tahoma" pitchFamily="34" charset="0"/>
              </a:rPr>
              <a:t>Investment potential to create </a:t>
            </a:r>
            <a:r>
              <a:rPr lang="en-GB" sz="1600" dirty="0" smtClean="0">
                <a:latin typeface="+mj-lt"/>
                <a:cs typeface="Tahoma" pitchFamily="34" charset="0"/>
              </a:rPr>
              <a:t>tourist offers through the use of natural, cultural and historical resources</a:t>
            </a:r>
            <a:r>
              <a:rPr lang="bs-Latn-BA" sz="1600" dirty="0" smtClean="0">
                <a:latin typeface="+mj-lt"/>
                <a:cs typeface="Tahoma" pitchFamily="34" charset="0"/>
              </a:rPr>
              <a:t>:</a:t>
            </a:r>
            <a:endParaRPr lang="en-GB" sz="1600" dirty="0" smtClean="0">
              <a:latin typeface="+mj-lt"/>
              <a:cs typeface="Tahoma" pitchFamily="34" charset="0"/>
            </a:endParaRPr>
          </a:p>
          <a:p>
            <a:pPr marL="230486" indent="-230486" algn="l" defTabSz="368778"/>
            <a:endParaRPr lang="bs-Latn-BA" sz="1600" dirty="0" smtClean="0">
              <a:latin typeface="+mj-lt"/>
              <a:cs typeface="Tahoma" pitchFamily="34" charset="0"/>
            </a:endParaRPr>
          </a:p>
          <a:p>
            <a:pPr marL="230486" indent="-230486" defTabSz="368778">
              <a:buFont typeface="Arial" pitchFamily="34" charset="0"/>
              <a:buChar char="•"/>
            </a:pPr>
            <a:r>
              <a:rPr lang="en-GB" sz="1600" dirty="0" smtClean="0">
                <a:latin typeface="+mj-lt"/>
                <a:cs typeface="Tahoma" pitchFamily="34" charset="0"/>
              </a:rPr>
              <a:t>Cave</a:t>
            </a:r>
            <a:r>
              <a:rPr lang="bs-Latn-BA" sz="1600" dirty="0" smtClean="0">
                <a:latin typeface="+mj-lt"/>
                <a:cs typeface="Tahoma" pitchFamily="34" charset="0"/>
              </a:rPr>
              <a:t> Megara </a:t>
            </a:r>
          </a:p>
          <a:p>
            <a:pPr marL="230486" indent="-230486" defTabSz="368778">
              <a:buFont typeface="Arial" pitchFamily="34" charset="0"/>
              <a:buChar char="•"/>
            </a:pPr>
            <a:r>
              <a:rPr lang="bs-Latn-BA" sz="1600" dirty="0" smtClean="0">
                <a:latin typeface="+mj-lt"/>
                <a:cs typeface="Tahoma" pitchFamily="34" charset="0"/>
              </a:rPr>
              <a:t>Uzeirbegov konak,</a:t>
            </a:r>
          </a:p>
          <a:p>
            <a:pPr marL="230486" indent="-230486" defTabSz="368778">
              <a:buFont typeface="Arial" pitchFamily="34" charset="0"/>
              <a:buChar char="•"/>
            </a:pPr>
            <a:r>
              <a:rPr lang="en-GB" sz="1600" dirty="0" smtClean="0">
                <a:latin typeface="+mj-lt"/>
                <a:cs typeface="Tahoma" pitchFamily="34" charset="0"/>
              </a:rPr>
              <a:t>Fortress</a:t>
            </a:r>
            <a:r>
              <a:rPr lang="bs-Latn-BA" sz="1600" dirty="0" smtClean="0">
                <a:latin typeface="+mj-lt"/>
                <a:cs typeface="Tahoma" pitchFamily="34" charset="0"/>
              </a:rPr>
              <a:t> </a:t>
            </a:r>
          </a:p>
          <a:p>
            <a:pPr marL="230486" indent="-230486" defTabSz="368778">
              <a:buFont typeface="Arial" pitchFamily="34" charset="0"/>
              <a:buChar char="•"/>
            </a:pPr>
            <a:r>
              <a:rPr lang="bs-Latn-BA" sz="1600" dirty="0" smtClean="0">
                <a:latin typeface="+mj-lt"/>
                <a:cs typeface="Tahoma" pitchFamily="34" charset="0"/>
              </a:rPr>
              <a:t>Delibegov han</a:t>
            </a:r>
          </a:p>
          <a:p>
            <a:pPr marL="230486" indent="-230486" defTabSz="368778">
              <a:buFont typeface="Arial" pitchFamily="34" charset="0"/>
              <a:buChar char="•"/>
            </a:pPr>
            <a:r>
              <a:rPr lang="en-GB" sz="1600" dirty="0" smtClean="0">
                <a:latin typeface="+mj-lt"/>
                <a:cs typeface="Tahoma" pitchFamily="34" charset="0"/>
              </a:rPr>
              <a:t>Mountain lodge </a:t>
            </a:r>
            <a:r>
              <a:rPr lang="bs-Latn-BA" sz="1600" dirty="0" smtClean="0">
                <a:latin typeface="+mj-lt"/>
                <a:cs typeface="Tahoma" pitchFamily="34" charset="0"/>
              </a:rPr>
              <a:t>Ošve</a:t>
            </a:r>
            <a:endParaRPr lang="en-US" sz="1600" dirty="0" smtClean="0">
              <a:latin typeface="+mj-lt"/>
              <a:cs typeface="Tahoma" pitchFamily="34" charset="0"/>
            </a:endParaRPr>
          </a:p>
          <a:p>
            <a:pPr marL="230486" indent="-230486" defTabSz="368778">
              <a:buFont typeface="Arial" pitchFamily="34" charset="0"/>
              <a:buChar char="•"/>
            </a:pPr>
            <a:r>
              <a:rPr lang="en-GB" sz="1600" dirty="0" smtClean="0">
                <a:latin typeface="+mj-lt"/>
                <a:cs typeface="Tahoma" pitchFamily="34" charset="0"/>
              </a:rPr>
              <a:t>Co-operation with religious communities</a:t>
            </a:r>
            <a:r>
              <a:rPr lang="bs-Latn-BA" sz="1600" dirty="0" smtClean="0">
                <a:latin typeface="+mj-lt"/>
                <a:cs typeface="Tahoma" pitchFamily="34" charset="0"/>
              </a:rPr>
              <a:t>ama</a:t>
            </a:r>
          </a:p>
          <a:p>
            <a:pPr marL="230486" indent="-230486" defTabSz="368778">
              <a:buFont typeface="Arial" pitchFamily="34" charset="0"/>
              <a:buChar char="•"/>
            </a:pPr>
            <a:r>
              <a:rPr lang="en-GB" sz="1600" dirty="0" smtClean="0">
                <a:latin typeface="+mj-lt"/>
                <a:cs typeface="Tahoma" pitchFamily="34" charset="0"/>
              </a:rPr>
              <a:t>Others</a:t>
            </a:r>
            <a:r>
              <a:rPr lang="bs-Latn-BA" sz="1600" dirty="0" smtClean="0">
                <a:latin typeface="+mj-lt"/>
                <a:cs typeface="Tahoma" pitchFamily="34" charset="0"/>
              </a:rPr>
              <a:t> </a:t>
            </a:r>
          </a:p>
        </p:txBody>
      </p:sp>
      <p:pic>
        <p:nvPicPr>
          <p:cNvPr id="14339" name="Picture 8" descr="vo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45" y="3788631"/>
            <a:ext cx="1998688" cy="1337372"/>
          </a:xfrm>
          <a:prstGeom prst="rect">
            <a:avLst/>
          </a:prstGeom>
          <a:noFill/>
          <a:ln w="28575" algn="in">
            <a:solidFill>
              <a:srgbClr val="808080"/>
            </a:solidFill>
            <a:miter lim="800000"/>
            <a:headEnd/>
            <a:tailEnd/>
          </a:ln>
          <a:effectLst/>
        </p:spPr>
      </p:pic>
      <p:pic>
        <p:nvPicPr>
          <p:cNvPr id="14340" name="Picture 9" descr="MEGAR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077" y="3887796"/>
            <a:ext cx="2066675" cy="130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6185" y="3744920"/>
            <a:ext cx="2232777" cy="140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0169" y="315896"/>
            <a:ext cx="3709193" cy="62324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2" normalizeH="0" baseline="0" noProof="0" dirty="0" smtClean="0">
                <a:ln>
                  <a:noFill/>
                </a:ln>
                <a:solidFill>
                  <a:srgbClr val="5FC9ED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TOURISM</a:t>
            </a:r>
            <a:endParaRPr kumimoji="0" lang="en-GB" sz="2000" b="1" i="0" u="none" strike="noStrike" kern="1200" cap="none" spc="-12" normalizeH="0" baseline="0" noProof="0" dirty="0">
              <a:ln>
                <a:noFill/>
              </a:ln>
              <a:solidFill>
                <a:srgbClr val="5FC9ED"/>
              </a:solidFill>
              <a:effectLst/>
              <a:uLnTx/>
              <a:uFillTx/>
              <a:latin typeface="+mj-lt"/>
              <a:ea typeface="+mn-ea"/>
              <a:cs typeface="+mj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08731" y="958838"/>
            <a:ext cx="6143668" cy="32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3756" tIns="36878" rIns="73756" bIns="3687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600" dirty="0" smtClean="0"/>
              <a:t>Pools</a:t>
            </a:r>
            <a:r>
              <a:rPr lang="bs-Latn-BA" sz="1600" dirty="0" smtClean="0"/>
              <a:t>, </a:t>
            </a:r>
            <a:r>
              <a:rPr lang="en-GB" sz="1600" dirty="0" smtClean="0"/>
              <a:t>Sport fields </a:t>
            </a:r>
            <a:r>
              <a:rPr lang="en-GB" sz="1600" dirty="0" smtClean="0"/>
              <a:t>and other infrastructure as investment opportunities</a:t>
            </a:r>
            <a:endParaRPr lang="bs-Latn-BA" sz="1600" dirty="0">
              <a:solidFill>
                <a:srgbClr val="000099"/>
              </a:solidFill>
            </a:endParaRPr>
          </a:p>
        </p:txBody>
      </p:sp>
      <p:pic>
        <p:nvPicPr>
          <p:cNvPr id="20483" name="Picture 5" descr="zenb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731" y="1458904"/>
            <a:ext cx="6250898" cy="300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1607" y="458772"/>
            <a:ext cx="4286280" cy="500066"/>
          </a:xfrm>
        </p:spPr>
        <p:txBody>
          <a:bodyPr/>
          <a:lstStyle/>
          <a:p>
            <a:r>
              <a:rPr lang="en-GB" sz="2000" kern="1200" spc="-12" dirty="0" smtClean="0">
                <a:solidFill>
                  <a:srgbClr val="5FC9ED"/>
                </a:solidFill>
                <a:latin typeface="+mj-lt"/>
                <a:ea typeface="+mn-ea"/>
              </a:rPr>
              <a:t>DEVELOPMENT OF INFRASTUCTURE </a:t>
            </a:r>
            <a:endParaRPr lang="en-GB" sz="2000" kern="1200" spc="-12" dirty="0">
              <a:solidFill>
                <a:srgbClr val="5FC9ED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673" y="673086"/>
            <a:ext cx="33628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FCAEE"/>
                </a:solidFill>
                <a:latin typeface="Trebuchet MS"/>
                <a:cs typeface="Trebuchet MS"/>
              </a:rPr>
              <a:t>Why </a:t>
            </a:r>
            <a:r>
              <a:rPr sz="2400" b="1" spc="-5" dirty="0">
                <a:solidFill>
                  <a:srgbClr val="5FCAEE"/>
                </a:solidFill>
                <a:latin typeface="Trebuchet MS"/>
                <a:cs typeface="Trebuchet MS"/>
              </a:rPr>
              <a:t>Invest in</a:t>
            </a:r>
            <a:r>
              <a:rPr sz="2400" b="1" spc="-95" dirty="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5FCAEE"/>
                </a:solidFill>
                <a:latin typeface="Trebuchet MS"/>
                <a:cs typeface="Trebuchet MS"/>
              </a:rPr>
              <a:t>Maglaj?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9568" y="1277450"/>
            <a:ext cx="5192067" cy="50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1249" y="1840909"/>
            <a:ext cx="5190387" cy="509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2929" y="2404370"/>
            <a:ext cx="5229033" cy="509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2929" y="3548563"/>
            <a:ext cx="5229033" cy="4779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61868" y="3674143"/>
            <a:ext cx="165087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Franklin Gothic Demi"/>
                <a:cs typeface="Franklin Gothic Demi"/>
              </a:rPr>
              <a:t>Geo-Location</a:t>
            </a:r>
            <a:endParaRPr sz="2000">
              <a:latin typeface="Franklin Gothic Demi"/>
              <a:cs typeface="Franklin Gothic Dem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1249" y="2967830"/>
            <a:ext cx="5192067" cy="509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20476" y="3123501"/>
            <a:ext cx="41656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Satisfaction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Current</a:t>
            </a:r>
            <a:r>
              <a:rPr sz="18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Investors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" y="3310094"/>
            <a:ext cx="1849569" cy="1285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851673" y="1316028"/>
            <a:ext cx="507209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GB" b="1" spc="-5" dirty="0" smtClean="0">
                <a:solidFill>
                  <a:srgbClr val="FFFFFF"/>
                </a:solidFill>
                <a:latin typeface="Tahoma"/>
                <a:cs typeface="Tahoma"/>
              </a:rPr>
              <a:t>Individual Approach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1673" y="1887532"/>
            <a:ext cx="507209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GB" b="1" spc="-5" dirty="0" smtClean="0">
                <a:solidFill>
                  <a:srgbClr val="FFFFFF"/>
                </a:solidFill>
                <a:latin typeface="Tahoma"/>
                <a:cs typeface="Tahoma"/>
              </a:rPr>
              <a:t>Services of a Local Community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1673" y="2459036"/>
            <a:ext cx="507209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GB" b="1" spc="-5" dirty="0" smtClean="0">
                <a:solidFill>
                  <a:srgbClr val="FFFFFF"/>
                </a:solidFill>
                <a:latin typeface="Tahoma"/>
                <a:cs typeface="Tahoma"/>
              </a:rPr>
              <a:t>Business Friendly Environment</a:t>
            </a:r>
            <a:endParaRPr lang="en-GB" b="1" spc="-5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6" name="object 2"/>
          <p:cNvSpPr/>
          <p:nvPr/>
        </p:nvSpPr>
        <p:spPr>
          <a:xfrm>
            <a:off x="6066647" y="101582"/>
            <a:ext cx="542040" cy="5715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3168605"/>
            <a:ext cx="370222" cy="2178092"/>
          </a:xfrm>
          <a:custGeom>
            <a:avLst/>
            <a:gdLst/>
            <a:ahLst/>
            <a:cxnLst/>
            <a:rect l="l" t="t" r="r" b="b"/>
            <a:pathLst>
              <a:path w="335788" h="4035420">
                <a:moveTo>
                  <a:pt x="0" y="0"/>
                </a:moveTo>
                <a:lnTo>
                  <a:pt x="0" y="4035420"/>
                </a:lnTo>
                <a:lnTo>
                  <a:pt x="335788" y="4035420"/>
                </a:lnTo>
                <a:lnTo>
                  <a:pt x="0" y="0"/>
                </a:lnTo>
                <a:close/>
              </a:path>
            </a:pathLst>
          </a:custGeom>
          <a:solidFill>
            <a:srgbClr val="5FC9ED">
              <a:alpha val="7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43128" y="3260596"/>
            <a:ext cx="3318134" cy="2086102"/>
          </a:xfrm>
          <a:custGeom>
            <a:avLst/>
            <a:gdLst/>
            <a:ahLst/>
            <a:cxnLst/>
            <a:rect l="l" t="t" r="r" b="b"/>
            <a:pathLst>
              <a:path w="3009519" h="3864988">
                <a:moveTo>
                  <a:pt x="0" y="3864988"/>
                </a:moveTo>
                <a:lnTo>
                  <a:pt x="3009519" y="0"/>
                </a:lnTo>
              </a:path>
            </a:pathLst>
          </a:custGeom>
          <a:ln w="12700">
            <a:solidFill>
              <a:srgbClr val="5FC9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23853" y="0"/>
            <a:ext cx="1008167" cy="5346698"/>
          </a:xfrm>
          <a:custGeom>
            <a:avLst/>
            <a:gdLst/>
            <a:ahLst/>
            <a:cxnLst/>
            <a:rect l="l" t="t" r="r" b="b"/>
            <a:pathLst>
              <a:path w="914399" h="9905997">
                <a:moveTo>
                  <a:pt x="914399" y="9905997"/>
                </a:moveTo>
                <a:lnTo>
                  <a:pt x="0" y="0"/>
                </a:lnTo>
              </a:path>
            </a:pathLst>
          </a:custGeom>
          <a:ln w="12699">
            <a:solidFill>
              <a:srgbClr val="5FC9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99513" y="0"/>
            <a:ext cx="1861750" cy="5346698"/>
          </a:xfrm>
          <a:custGeom>
            <a:avLst/>
            <a:gdLst/>
            <a:ahLst/>
            <a:cxnLst/>
            <a:rect l="l" t="t" r="r" b="b"/>
            <a:pathLst>
              <a:path w="1688591" h="9905996">
                <a:moveTo>
                  <a:pt x="1517903" y="0"/>
                </a:moveTo>
                <a:lnTo>
                  <a:pt x="0" y="9905961"/>
                </a:lnTo>
                <a:lnTo>
                  <a:pt x="1688591" y="9905996"/>
                </a:lnTo>
                <a:lnTo>
                  <a:pt x="1688591" y="11683"/>
                </a:lnTo>
                <a:lnTo>
                  <a:pt x="1517903" y="0"/>
                </a:lnTo>
                <a:close/>
              </a:path>
            </a:pathLst>
          </a:custGeom>
          <a:solidFill>
            <a:srgbClr val="5FC9ED">
              <a:alpha val="36078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59536" y="0"/>
            <a:ext cx="1601726" cy="5346696"/>
          </a:xfrm>
          <a:custGeom>
            <a:avLst/>
            <a:gdLst/>
            <a:ahLst/>
            <a:cxnLst/>
            <a:rect l="l" t="t" r="r" b="b"/>
            <a:pathLst>
              <a:path w="1452752" h="9905993">
                <a:moveTo>
                  <a:pt x="1452752" y="0"/>
                </a:moveTo>
                <a:lnTo>
                  <a:pt x="0" y="0"/>
                </a:lnTo>
                <a:lnTo>
                  <a:pt x="900811" y="9905993"/>
                </a:lnTo>
                <a:lnTo>
                  <a:pt x="1452752" y="9905993"/>
                </a:lnTo>
                <a:lnTo>
                  <a:pt x="1452752" y="0"/>
                </a:lnTo>
                <a:close/>
              </a:path>
            </a:pathLst>
          </a:custGeom>
          <a:solidFill>
            <a:srgbClr val="5FC9ED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9477" y="3057216"/>
            <a:ext cx="2071785" cy="2289482"/>
          </a:xfrm>
          <a:custGeom>
            <a:avLst/>
            <a:gdLst/>
            <a:ahLst/>
            <a:cxnLst/>
            <a:rect l="l" t="t" r="r" b="b"/>
            <a:pathLst>
              <a:path w="1879091" h="4241796">
                <a:moveTo>
                  <a:pt x="1879091" y="0"/>
                </a:moveTo>
                <a:lnTo>
                  <a:pt x="0" y="4241796"/>
                </a:lnTo>
                <a:lnTo>
                  <a:pt x="1879091" y="4241796"/>
                </a:lnTo>
                <a:lnTo>
                  <a:pt x="1879091" y="0"/>
                </a:lnTo>
                <a:close/>
              </a:path>
            </a:pathLst>
          </a:custGeom>
          <a:solidFill>
            <a:srgbClr val="17AEE2">
              <a:alpha val="6588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8789" y="0"/>
            <a:ext cx="1762474" cy="5346696"/>
          </a:xfrm>
          <a:custGeom>
            <a:avLst/>
            <a:gdLst/>
            <a:ahLst/>
            <a:cxnLst/>
            <a:rect l="l" t="t" r="r" b="b"/>
            <a:pathLst>
              <a:path w="1598549" h="9905993">
                <a:moveTo>
                  <a:pt x="1598549" y="0"/>
                </a:moveTo>
                <a:lnTo>
                  <a:pt x="0" y="0"/>
                </a:lnTo>
                <a:lnTo>
                  <a:pt x="1391412" y="9905993"/>
                </a:lnTo>
                <a:lnTo>
                  <a:pt x="1598549" y="9894201"/>
                </a:lnTo>
                <a:lnTo>
                  <a:pt x="1598549" y="0"/>
                </a:lnTo>
                <a:close/>
              </a:path>
            </a:pathLst>
          </a:custGeom>
          <a:solidFill>
            <a:srgbClr val="17AEE2">
              <a:alpha val="50195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0586" y="0"/>
            <a:ext cx="700677" cy="5346696"/>
          </a:xfrm>
          <a:custGeom>
            <a:avLst/>
            <a:gdLst/>
            <a:ahLst/>
            <a:cxnLst/>
            <a:rect l="l" t="t" r="r" b="b"/>
            <a:pathLst>
              <a:path w="635508" h="9905993">
                <a:moveTo>
                  <a:pt x="635508" y="0"/>
                </a:moveTo>
                <a:lnTo>
                  <a:pt x="507111" y="0"/>
                </a:lnTo>
                <a:lnTo>
                  <a:pt x="0" y="9905993"/>
                </a:lnTo>
                <a:lnTo>
                  <a:pt x="635508" y="9905993"/>
                </a:lnTo>
                <a:lnTo>
                  <a:pt x="635508" y="0"/>
                </a:lnTo>
                <a:close/>
              </a:path>
            </a:pathLst>
          </a:custGeom>
          <a:solidFill>
            <a:srgbClr val="2C83C3">
              <a:alpha val="7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93539" y="0"/>
            <a:ext cx="867725" cy="5346696"/>
          </a:xfrm>
          <a:custGeom>
            <a:avLst/>
            <a:gdLst/>
            <a:ahLst/>
            <a:cxnLst/>
            <a:rect l="l" t="t" r="r" b="b"/>
            <a:pathLst>
              <a:path w="787019" h="9905993">
                <a:moveTo>
                  <a:pt x="787019" y="0"/>
                </a:moveTo>
                <a:lnTo>
                  <a:pt x="0" y="0"/>
                </a:lnTo>
                <a:lnTo>
                  <a:pt x="703072" y="9905993"/>
                </a:lnTo>
                <a:lnTo>
                  <a:pt x="787019" y="9905993"/>
                </a:lnTo>
                <a:lnTo>
                  <a:pt x="787019" y="0"/>
                </a:lnTo>
                <a:close/>
              </a:path>
            </a:pathLst>
          </a:custGeom>
          <a:solidFill>
            <a:srgbClr val="216092">
              <a:alpha val="81961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72395" y="3833653"/>
            <a:ext cx="888868" cy="1513045"/>
          </a:xfrm>
          <a:custGeom>
            <a:avLst/>
            <a:gdLst/>
            <a:ahLst/>
            <a:cxnLst/>
            <a:rect l="l" t="t" r="r" b="b"/>
            <a:pathLst>
              <a:path w="806196" h="2803267">
                <a:moveTo>
                  <a:pt x="806196" y="0"/>
                </a:moveTo>
                <a:lnTo>
                  <a:pt x="0" y="2803267"/>
                </a:lnTo>
                <a:lnTo>
                  <a:pt x="806196" y="2796038"/>
                </a:lnTo>
                <a:lnTo>
                  <a:pt x="806196" y="0"/>
                </a:lnTo>
                <a:close/>
              </a:path>
            </a:pathLst>
          </a:custGeom>
          <a:solidFill>
            <a:srgbClr val="17AEE2">
              <a:alpha val="65882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00351" y="493542"/>
            <a:ext cx="2015077" cy="1465428"/>
          </a:xfrm>
          <a:prstGeom prst="rect">
            <a:avLst/>
          </a:prstGeom>
        </p:spPr>
        <p:txBody>
          <a:bodyPr wrap="square" lIns="0" tIns="13747" rIns="0" bIns="0" rtlCol="0">
            <a:noAutofit/>
          </a:bodyPr>
          <a:lstStyle/>
          <a:p>
            <a:pPr marL="12700" algn="ctr">
              <a:lnSpc>
                <a:spcPts val="2165"/>
              </a:lnSpc>
            </a:pPr>
            <a:r>
              <a:rPr lang="en-GB" sz="2000" b="1" spc="2" dirty="0" smtClean="0">
                <a:solidFill>
                  <a:srgbClr val="5FC9ED"/>
                </a:solidFill>
                <a:latin typeface="+mj-lt"/>
                <a:cs typeface="Trebuchet MS"/>
              </a:rPr>
              <a:t>Contact</a:t>
            </a:r>
            <a:endParaRPr sz="2000">
              <a:latin typeface="+mj-lt"/>
              <a:cs typeface="Trebuchet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483" y="887400"/>
            <a:ext cx="52928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Municipality of </a:t>
            </a:r>
            <a:r>
              <a:rPr lang="en-GB" sz="1600" b="1" dirty="0" err="1" smtClean="0">
                <a:solidFill>
                  <a:srgbClr val="0070C0"/>
                </a:solidFill>
              </a:rPr>
              <a:t>Maglaj</a:t>
            </a:r>
            <a:endParaRPr lang="en-GB" sz="1600" b="1" dirty="0" smtClean="0">
              <a:solidFill>
                <a:srgbClr val="0070C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Address: </a:t>
            </a:r>
            <a:r>
              <a:rPr lang="en-GB" sz="1600" b="1" dirty="0" err="1" smtClean="0">
                <a:solidFill>
                  <a:srgbClr val="0070C0"/>
                </a:solidFill>
              </a:rPr>
              <a:t>Viteška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broj</a:t>
            </a:r>
            <a:r>
              <a:rPr lang="en-GB" sz="1600" b="1" dirty="0" smtClean="0">
                <a:solidFill>
                  <a:srgbClr val="0070C0"/>
                </a:solidFill>
              </a:rPr>
              <a:t> 4,74250 </a:t>
            </a:r>
            <a:r>
              <a:rPr lang="en-GB" sz="1600" b="1" dirty="0" err="1" smtClean="0">
                <a:solidFill>
                  <a:srgbClr val="0070C0"/>
                </a:solidFill>
              </a:rPr>
              <a:t>Maglaj</a:t>
            </a:r>
            <a:endParaRPr lang="en-GB" sz="1600" b="1" dirty="0" smtClean="0">
              <a:solidFill>
                <a:srgbClr val="0070C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Tel: +387 (0) 32 / 465-810</a:t>
            </a:r>
          </a:p>
          <a:p>
            <a:pPr algn="ctr"/>
            <a:endParaRPr lang="en-GB" sz="1600" b="1" dirty="0" smtClean="0">
              <a:solidFill>
                <a:srgbClr val="0070C0"/>
              </a:solidFill>
            </a:endParaRPr>
          </a:p>
          <a:p>
            <a:pPr algn="ctr"/>
            <a:r>
              <a:rPr lang="en-GB" sz="1600" b="1" dirty="0" smtClean="0"/>
              <a:t>Mayor</a:t>
            </a:r>
          </a:p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Mr.sci. </a:t>
            </a:r>
            <a:r>
              <a:rPr lang="en-GB" sz="1600" b="1" dirty="0" err="1" smtClean="0">
                <a:solidFill>
                  <a:srgbClr val="0070C0"/>
                </a:solidFill>
              </a:rPr>
              <a:t>Mirsad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Mahmutagic</a:t>
            </a:r>
            <a:r>
              <a:rPr lang="en-GB" sz="1600" b="1" dirty="0" smtClean="0">
                <a:solidFill>
                  <a:srgbClr val="0070C0"/>
                </a:solidFill>
              </a:rPr>
              <a:t>, </a:t>
            </a:r>
            <a:r>
              <a:rPr lang="en-GB" sz="1600" b="1" dirty="0" err="1" smtClean="0">
                <a:solidFill>
                  <a:srgbClr val="0070C0"/>
                </a:solidFill>
              </a:rPr>
              <a:t>dipl.ing.el.tehn</a:t>
            </a:r>
            <a:r>
              <a:rPr lang="en-GB" sz="160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Tel: +387 (0) 32 / 465-811</a:t>
            </a:r>
          </a:p>
          <a:p>
            <a:pPr algn="ctr"/>
            <a:endParaRPr lang="en-GB" sz="1600" b="1" dirty="0" smtClean="0">
              <a:solidFill>
                <a:srgbClr val="0070C0"/>
              </a:solidFill>
            </a:endParaRPr>
          </a:p>
          <a:p>
            <a:pPr algn="ctr"/>
            <a:r>
              <a:rPr lang="en-GB" sz="1600" b="1" dirty="0" smtClean="0"/>
              <a:t>Investors Contact</a:t>
            </a:r>
          </a:p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Nermin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Bešlagić</a:t>
            </a:r>
            <a:r>
              <a:rPr lang="en-GB" sz="1600" b="1" dirty="0" smtClean="0">
                <a:solidFill>
                  <a:srgbClr val="0070C0"/>
                </a:solidFill>
              </a:rPr>
              <a:t> &amp; </a:t>
            </a:r>
            <a:r>
              <a:rPr lang="en-GB" sz="1600" b="1" dirty="0" err="1" smtClean="0">
                <a:solidFill>
                  <a:srgbClr val="0070C0"/>
                </a:solidFill>
              </a:rPr>
              <a:t>Ferhat</a:t>
            </a:r>
            <a:r>
              <a:rPr lang="en-GB" sz="1600" b="1" dirty="0" smtClean="0">
                <a:solidFill>
                  <a:srgbClr val="0070C0"/>
                </a:solidFill>
              </a:rPr>
              <a:t> </a:t>
            </a:r>
            <a:r>
              <a:rPr lang="en-GB" sz="1600" b="1" dirty="0" err="1" smtClean="0">
                <a:solidFill>
                  <a:srgbClr val="0070C0"/>
                </a:solidFill>
              </a:rPr>
              <a:t>Bradarić</a:t>
            </a:r>
            <a:endParaRPr lang="en-GB" sz="1600" b="1" dirty="0" smtClean="0">
              <a:solidFill>
                <a:srgbClr val="0070C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Tel: +387 (0) 32 / 465-823</a:t>
            </a:r>
          </a:p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        +387 (0) 32 / 465-821</a:t>
            </a:r>
          </a:p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E-mail: </a:t>
            </a:r>
            <a:r>
              <a:rPr lang="en-GB" sz="1600" b="1" dirty="0" smtClean="0">
                <a:solidFill>
                  <a:srgbClr val="0070C0"/>
                </a:solidFill>
                <a:hlinkClick r:id="rId2"/>
              </a:rPr>
              <a:t>nermin.beslagic@maglaj.ba</a:t>
            </a:r>
            <a:endParaRPr lang="en-GB" sz="1600" b="1" dirty="0" smtClean="0">
              <a:solidFill>
                <a:srgbClr val="0070C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Email: ferhat.bradaric@maglaj.ba</a:t>
            </a:r>
          </a:p>
          <a:p>
            <a:endParaRPr lang="en-GB" sz="1600" b="1" dirty="0" smtClean="0"/>
          </a:p>
          <a:p>
            <a:endParaRPr lang="en-GB" sz="1600" b="1" dirty="0"/>
          </a:p>
        </p:txBody>
      </p:sp>
      <p:sp>
        <p:nvSpPr>
          <p:cNvPr id="20" name="object 2"/>
          <p:cNvSpPr/>
          <p:nvPr/>
        </p:nvSpPr>
        <p:spPr>
          <a:xfrm>
            <a:off x="6066647" y="101582"/>
            <a:ext cx="542040" cy="571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4813" y="315896"/>
            <a:ext cx="1428760" cy="1711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0301" y="2530474"/>
            <a:ext cx="759570" cy="43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301" y="3244854"/>
            <a:ext cx="759570" cy="478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0301" y="4030672"/>
            <a:ext cx="759570" cy="5091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48962" y="2544892"/>
            <a:ext cx="20975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3ECDE7"/>
                </a:solidFill>
                <a:uFill>
                  <a:solidFill>
                    <a:srgbClr val="3ECDE7"/>
                  </a:solidFill>
                </a:uFill>
                <a:latin typeface="Trebuchet MS"/>
                <a:cs typeface="Trebuchet MS"/>
                <a:hlinkClick r:id="rId6"/>
              </a:rPr>
              <a:t>opcina@maglaj.ba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7623" y="3387730"/>
            <a:ext cx="17908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20" dirty="0">
                <a:solidFill>
                  <a:srgbClr val="3ECDE7"/>
                </a:solidFill>
                <a:uFill>
                  <a:solidFill>
                    <a:srgbClr val="3ECDE7"/>
                  </a:solidFill>
                </a:uFill>
                <a:latin typeface="Trebuchet MS"/>
                <a:cs typeface="Trebuchet MS"/>
                <a:hlinkClick r:id="rId7"/>
              </a:rPr>
              <a:t>www.maglaj.ba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48962" y="4132313"/>
            <a:ext cx="304620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FCAEE"/>
                </a:solidFill>
                <a:latin typeface="Trebuchet MS"/>
                <a:cs typeface="Trebuchet MS"/>
              </a:rPr>
              <a:t>facebook.com/Općina-Maglaj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80169" y="2101846"/>
            <a:ext cx="2357454" cy="1285884"/>
            <a:chOff x="473839" y="1694492"/>
            <a:chExt cx="2317387" cy="982970"/>
          </a:xfrm>
        </p:grpSpPr>
        <p:sp>
          <p:nvSpPr>
            <p:cNvPr id="2" name="object 2"/>
            <p:cNvSpPr/>
            <p:nvPr/>
          </p:nvSpPr>
          <p:spPr>
            <a:xfrm>
              <a:off x="478880" y="1696960"/>
              <a:ext cx="2307025" cy="9780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473839" y="1694492"/>
              <a:ext cx="2317387" cy="982970"/>
            </a:xfrm>
            <a:custGeom>
              <a:avLst/>
              <a:gdLst/>
              <a:ahLst/>
              <a:cxnLst/>
              <a:rect l="l" t="t" r="r" b="b"/>
              <a:pathLst>
                <a:path w="2101850" h="1821179">
                  <a:moveTo>
                    <a:pt x="0" y="1821179"/>
                  </a:moveTo>
                  <a:lnTo>
                    <a:pt x="2101596" y="1821179"/>
                  </a:lnTo>
                  <a:lnTo>
                    <a:pt x="2101596" y="0"/>
                  </a:lnTo>
                  <a:lnTo>
                    <a:pt x="0" y="0"/>
                  </a:lnTo>
                  <a:lnTo>
                    <a:pt x="0" y="1821179"/>
                  </a:lnTo>
                  <a:close/>
                </a:path>
              </a:pathLst>
            </a:custGeom>
            <a:ln w="9144">
              <a:solidFill>
                <a:srgbClr val="0839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90362" y="1941264"/>
              <a:ext cx="119300" cy="592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3466" y="1970875"/>
              <a:ext cx="1119487" cy="231005"/>
            </a:xfrm>
            <a:custGeom>
              <a:avLst/>
              <a:gdLst/>
              <a:ahLst/>
              <a:cxnLst/>
              <a:rect l="l" t="t" r="r" b="b"/>
              <a:pathLst>
                <a:path w="1015365" h="427989">
                  <a:moveTo>
                    <a:pt x="1014983" y="0"/>
                  </a:moveTo>
                  <a:lnTo>
                    <a:pt x="0" y="427609"/>
                  </a:lnTo>
                </a:path>
              </a:pathLst>
            </a:custGeom>
            <a:ln w="12191">
              <a:solidFill>
                <a:srgbClr val="0839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6243" y="1970875"/>
              <a:ext cx="777130" cy="286186"/>
            </a:xfrm>
            <a:custGeom>
              <a:avLst/>
              <a:gdLst/>
              <a:ahLst/>
              <a:cxnLst/>
              <a:rect l="l" t="t" r="r" b="b"/>
              <a:pathLst>
                <a:path w="704850" h="530225">
                  <a:moveTo>
                    <a:pt x="704469" y="0"/>
                  </a:moveTo>
                  <a:lnTo>
                    <a:pt x="0" y="530225"/>
                  </a:lnTo>
                </a:path>
              </a:pathLst>
            </a:custGeom>
            <a:ln w="12192">
              <a:solidFill>
                <a:srgbClr val="0839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7129" y="1970875"/>
              <a:ext cx="254843" cy="451728"/>
            </a:xfrm>
            <a:custGeom>
              <a:avLst/>
              <a:gdLst/>
              <a:ahLst/>
              <a:cxnLst/>
              <a:rect l="l" t="t" r="r" b="b"/>
              <a:pathLst>
                <a:path w="231140" h="836929">
                  <a:moveTo>
                    <a:pt x="230885" y="0"/>
                  </a:moveTo>
                  <a:lnTo>
                    <a:pt x="0" y="836549"/>
                  </a:lnTo>
                </a:path>
              </a:pathLst>
            </a:custGeom>
            <a:ln w="12192">
              <a:solidFill>
                <a:srgbClr val="0839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52533" y="1970875"/>
              <a:ext cx="107818" cy="574085"/>
            </a:xfrm>
            <a:custGeom>
              <a:avLst/>
              <a:gdLst/>
              <a:ahLst/>
              <a:cxnLst/>
              <a:rect l="l" t="t" r="r" b="b"/>
              <a:pathLst>
                <a:path w="97789" h="1063625">
                  <a:moveTo>
                    <a:pt x="0" y="0"/>
                  </a:moveTo>
                  <a:lnTo>
                    <a:pt x="97281" y="1063244"/>
                  </a:lnTo>
                </a:path>
              </a:pathLst>
            </a:custGeom>
            <a:ln w="12192">
              <a:solidFill>
                <a:srgbClr val="0839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52533" y="1969230"/>
              <a:ext cx="308752" cy="639548"/>
            </a:xfrm>
            <a:custGeom>
              <a:avLst/>
              <a:gdLst/>
              <a:ahLst/>
              <a:cxnLst/>
              <a:rect l="l" t="t" r="r" b="b"/>
              <a:pathLst>
                <a:path w="280035" h="1184910">
                  <a:moveTo>
                    <a:pt x="0" y="0"/>
                  </a:moveTo>
                  <a:lnTo>
                    <a:pt x="280035" y="1184402"/>
                  </a:lnTo>
                </a:path>
              </a:pathLst>
            </a:custGeom>
            <a:ln w="12191">
              <a:solidFill>
                <a:srgbClr val="0539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0169" y="815962"/>
            <a:ext cx="2357454" cy="1214446"/>
            <a:chOff x="475519" y="541250"/>
            <a:chExt cx="2322288" cy="982970"/>
          </a:xfrm>
        </p:grpSpPr>
        <p:sp>
          <p:nvSpPr>
            <p:cNvPr id="10" name="object 10"/>
            <p:cNvSpPr/>
            <p:nvPr/>
          </p:nvSpPr>
          <p:spPr>
            <a:xfrm>
              <a:off x="480559" y="543718"/>
              <a:ext cx="2312066" cy="9780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5519" y="541250"/>
              <a:ext cx="2322288" cy="982970"/>
            </a:xfrm>
            <a:custGeom>
              <a:avLst/>
              <a:gdLst/>
              <a:ahLst/>
              <a:cxnLst/>
              <a:rect l="l" t="t" r="r" b="b"/>
              <a:pathLst>
                <a:path w="2106295" h="1821180">
                  <a:moveTo>
                    <a:pt x="0" y="1821179"/>
                  </a:moveTo>
                  <a:lnTo>
                    <a:pt x="2106168" y="1821179"/>
                  </a:lnTo>
                  <a:lnTo>
                    <a:pt x="2106168" y="0"/>
                  </a:lnTo>
                  <a:lnTo>
                    <a:pt x="0" y="0"/>
                  </a:lnTo>
                  <a:lnTo>
                    <a:pt x="0" y="1821179"/>
                  </a:lnTo>
                  <a:close/>
                </a:path>
              </a:pathLst>
            </a:custGeom>
            <a:ln w="9144">
              <a:solidFill>
                <a:srgbClr val="0839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7981" y="788021"/>
              <a:ext cx="117620" cy="600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66067" y="718925"/>
              <a:ext cx="512486" cy="97680"/>
            </a:xfrm>
            <a:custGeom>
              <a:avLst/>
              <a:gdLst/>
              <a:ahLst/>
              <a:cxnLst/>
              <a:rect l="l" t="t" r="r" b="b"/>
              <a:pathLst>
                <a:path w="464819" h="180975">
                  <a:moveTo>
                    <a:pt x="0" y="0"/>
                  </a:moveTo>
                  <a:lnTo>
                    <a:pt x="464693" y="180594"/>
                  </a:lnTo>
                </a:path>
              </a:pathLst>
            </a:custGeom>
            <a:ln w="9144">
              <a:solidFill>
                <a:srgbClr val="0D2D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76872" y="815165"/>
              <a:ext cx="274446" cy="52782"/>
            </a:xfrm>
            <a:custGeom>
              <a:avLst/>
              <a:gdLst/>
              <a:ahLst/>
              <a:cxnLst/>
              <a:rect l="l" t="t" r="r" b="b"/>
              <a:pathLst>
                <a:path w="248919" h="97790">
                  <a:moveTo>
                    <a:pt x="0" y="0"/>
                  </a:moveTo>
                  <a:lnTo>
                    <a:pt x="248793" y="97409"/>
                  </a:lnTo>
                </a:path>
              </a:pathLst>
            </a:custGeom>
            <a:ln w="9144">
              <a:solidFill>
                <a:srgbClr val="093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76873" y="815166"/>
              <a:ext cx="128121" cy="244714"/>
            </a:xfrm>
            <a:custGeom>
              <a:avLst/>
              <a:gdLst/>
              <a:ahLst/>
              <a:cxnLst/>
              <a:rect l="l" t="t" r="r" b="b"/>
              <a:pathLst>
                <a:path w="116205" h="453389">
                  <a:moveTo>
                    <a:pt x="0" y="0"/>
                  </a:moveTo>
                  <a:lnTo>
                    <a:pt x="115697" y="453263"/>
                  </a:lnTo>
                </a:path>
              </a:pathLst>
            </a:custGeom>
            <a:ln w="9144">
              <a:solidFill>
                <a:srgbClr val="093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44130" y="816811"/>
              <a:ext cx="130222" cy="419510"/>
            </a:xfrm>
            <a:custGeom>
              <a:avLst/>
              <a:gdLst/>
              <a:ahLst/>
              <a:cxnLst/>
              <a:rect l="l" t="t" r="r" b="b"/>
              <a:pathLst>
                <a:path w="118110" h="777239">
                  <a:moveTo>
                    <a:pt x="117601" y="0"/>
                  </a:moveTo>
                  <a:lnTo>
                    <a:pt x="0" y="777240"/>
                  </a:lnTo>
                </a:path>
              </a:pathLst>
            </a:custGeom>
            <a:ln w="9144">
              <a:solidFill>
                <a:srgbClr val="0930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80169" y="3530606"/>
            <a:ext cx="2357454" cy="1294428"/>
            <a:chOff x="495683" y="2944798"/>
            <a:chExt cx="2295682" cy="1008676"/>
          </a:xfrm>
        </p:grpSpPr>
        <p:sp>
          <p:nvSpPr>
            <p:cNvPr id="18" name="object 18"/>
            <p:cNvSpPr/>
            <p:nvPr/>
          </p:nvSpPr>
          <p:spPr>
            <a:xfrm>
              <a:off x="500723" y="2947265"/>
              <a:ext cx="2285181" cy="10035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5683" y="2944798"/>
              <a:ext cx="2295682" cy="1008676"/>
            </a:xfrm>
            <a:custGeom>
              <a:avLst/>
              <a:gdLst/>
              <a:ahLst/>
              <a:cxnLst/>
              <a:rect l="l" t="t" r="r" b="b"/>
              <a:pathLst>
                <a:path w="2082164" h="1868804">
                  <a:moveTo>
                    <a:pt x="0" y="1868423"/>
                  </a:moveTo>
                  <a:lnTo>
                    <a:pt x="2081783" y="1868423"/>
                  </a:lnTo>
                  <a:lnTo>
                    <a:pt x="2081783" y="0"/>
                  </a:lnTo>
                  <a:lnTo>
                    <a:pt x="0" y="0"/>
                  </a:lnTo>
                  <a:lnTo>
                    <a:pt x="0" y="1868423"/>
                  </a:lnTo>
                  <a:close/>
                </a:path>
              </a:pathLst>
            </a:custGeom>
            <a:ln w="9144">
              <a:solidFill>
                <a:srgbClr val="0839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91178" y="3198149"/>
              <a:ext cx="112579" cy="608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3115" y="3004023"/>
              <a:ext cx="436873" cy="225178"/>
            </a:xfrm>
            <a:custGeom>
              <a:avLst/>
              <a:gdLst/>
              <a:ahLst/>
              <a:cxnLst/>
              <a:rect l="l" t="t" r="r" b="b"/>
              <a:pathLst>
                <a:path w="396239" h="417195">
                  <a:moveTo>
                    <a:pt x="0" y="0"/>
                  </a:moveTo>
                  <a:lnTo>
                    <a:pt x="395985" y="416940"/>
                  </a:lnTo>
                </a:path>
              </a:pathLst>
            </a:custGeom>
            <a:ln w="12192">
              <a:solidFill>
                <a:srgbClr val="0839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5929" y="3100263"/>
              <a:ext cx="1318320" cy="129554"/>
            </a:xfrm>
            <a:custGeom>
              <a:avLst/>
              <a:gdLst/>
              <a:ahLst/>
              <a:cxnLst/>
              <a:rect l="l" t="t" r="r" b="b"/>
              <a:pathLst>
                <a:path w="1195705" h="240029">
                  <a:moveTo>
                    <a:pt x="0" y="0"/>
                  </a:moveTo>
                  <a:lnTo>
                    <a:pt x="1195324" y="239776"/>
                  </a:lnTo>
                </a:path>
              </a:pathLst>
            </a:custGeom>
            <a:ln w="12192">
              <a:solidFill>
                <a:srgbClr val="0839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87094" y="3227762"/>
              <a:ext cx="562194" cy="339995"/>
            </a:xfrm>
            <a:custGeom>
              <a:avLst/>
              <a:gdLst/>
              <a:ahLst/>
              <a:cxnLst/>
              <a:rect l="l" t="t" r="r" b="b"/>
              <a:pathLst>
                <a:path w="509905" h="629920">
                  <a:moveTo>
                    <a:pt x="0" y="629538"/>
                  </a:moveTo>
                  <a:lnTo>
                    <a:pt x="509523" y="0"/>
                  </a:lnTo>
                </a:path>
              </a:pathLst>
            </a:custGeom>
            <a:ln w="12191">
              <a:solidFill>
                <a:srgbClr val="0839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46629" y="3029522"/>
              <a:ext cx="279347" cy="197417"/>
            </a:xfrm>
            <a:custGeom>
              <a:avLst/>
              <a:gdLst/>
              <a:ahLst/>
              <a:cxnLst/>
              <a:rect l="l" t="t" r="r" b="b"/>
              <a:pathLst>
                <a:path w="253364" h="365760">
                  <a:moveTo>
                    <a:pt x="253365" y="0"/>
                  </a:moveTo>
                  <a:lnTo>
                    <a:pt x="0" y="365252"/>
                  </a:lnTo>
                </a:path>
              </a:pathLst>
            </a:custGeom>
            <a:ln w="12192">
              <a:solidFill>
                <a:srgbClr val="0839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49988" y="3042684"/>
              <a:ext cx="407468" cy="185421"/>
            </a:xfrm>
            <a:custGeom>
              <a:avLst/>
              <a:gdLst/>
              <a:ahLst/>
              <a:cxnLst/>
              <a:rect l="l" t="t" r="r" b="b"/>
              <a:pathLst>
                <a:path w="369569" h="343535">
                  <a:moveTo>
                    <a:pt x="369062" y="0"/>
                  </a:moveTo>
                  <a:lnTo>
                    <a:pt x="0" y="343408"/>
                  </a:lnTo>
                </a:path>
              </a:pathLst>
            </a:custGeom>
            <a:ln w="12192">
              <a:solidFill>
                <a:srgbClr val="0839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51670" y="3081344"/>
              <a:ext cx="738623" cy="148062"/>
            </a:xfrm>
            <a:custGeom>
              <a:avLst/>
              <a:gdLst/>
              <a:ahLst/>
              <a:cxnLst/>
              <a:rect l="l" t="t" r="r" b="b"/>
              <a:pathLst>
                <a:path w="669925" h="274320">
                  <a:moveTo>
                    <a:pt x="669925" y="0"/>
                  </a:moveTo>
                  <a:lnTo>
                    <a:pt x="0" y="273938"/>
                  </a:lnTo>
                </a:path>
              </a:pathLst>
            </a:custGeom>
            <a:ln w="12192">
              <a:solidFill>
                <a:srgbClr val="0839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38320" y="3226116"/>
              <a:ext cx="411669" cy="403059"/>
            </a:xfrm>
            <a:custGeom>
              <a:avLst/>
              <a:gdLst/>
              <a:ahLst/>
              <a:cxnLst/>
              <a:rect l="l" t="t" r="r" b="b"/>
              <a:pathLst>
                <a:path w="373380" h="746759">
                  <a:moveTo>
                    <a:pt x="0" y="746760"/>
                  </a:moveTo>
                  <a:lnTo>
                    <a:pt x="373380" y="0"/>
                  </a:lnTo>
                </a:path>
              </a:pathLst>
            </a:custGeom>
            <a:ln w="12191">
              <a:solidFill>
                <a:srgbClr val="0839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40817" y="3225293"/>
              <a:ext cx="309452" cy="490114"/>
            </a:xfrm>
            <a:custGeom>
              <a:avLst/>
              <a:gdLst/>
              <a:ahLst/>
              <a:cxnLst/>
              <a:rect l="l" t="t" r="r" b="b"/>
              <a:pathLst>
                <a:path w="280669" h="908050">
                  <a:moveTo>
                    <a:pt x="0" y="907542"/>
                  </a:moveTo>
                  <a:lnTo>
                    <a:pt x="280289" y="0"/>
                  </a:lnTo>
                </a:path>
              </a:pathLst>
            </a:custGeom>
            <a:ln w="12192">
              <a:solidFill>
                <a:srgbClr val="0839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49988" y="3227762"/>
              <a:ext cx="275145" cy="601846"/>
            </a:xfrm>
            <a:custGeom>
              <a:avLst/>
              <a:gdLst/>
              <a:ahLst/>
              <a:cxnLst/>
              <a:rect l="l" t="t" r="r" b="b"/>
              <a:pathLst>
                <a:path w="249555" h="1115059">
                  <a:moveTo>
                    <a:pt x="0" y="0"/>
                  </a:moveTo>
                  <a:lnTo>
                    <a:pt x="249427" y="1114679"/>
                  </a:lnTo>
                </a:path>
              </a:pathLst>
            </a:custGeom>
            <a:ln w="12191">
              <a:solidFill>
                <a:srgbClr val="0839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49989" y="3227762"/>
              <a:ext cx="510385" cy="430135"/>
            </a:xfrm>
            <a:custGeom>
              <a:avLst/>
              <a:gdLst/>
              <a:ahLst/>
              <a:cxnLst/>
              <a:rect l="l" t="t" r="r" b="b"/>
              <a:pathLst>
                <a:path w="462914" h="796925">
                  <a:moveTo>
                    <a:pt x="462788" y="79667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839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51670" y="3227762"/>
              <a:ext cx="875846" cy="325258"/>
            </a:xfrm>
            <a:custGeom>
              <a:avLst/>
              <a:gdLst/>
              <a:ahLst/>
              <a:cxnLst/>
              <a:rect l="l" t="t" r="r" b="b"/>
              <a:pathLst>
                <a:path w="794385" h="602615">
                  <a:moveTo>
                    <a:pt x="794003" y="60223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839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923375" y="815962"/>
          <a:ext cx="2749359" cy="8036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0957"/>
                <a:gridCol w="1208402"/>
              </a:tblGrid>
              <a:tr h="172692">
                <a:tc>
                  <a:txBody>
                    <a:bodyPr/>
                    <a:lstStyle/>
                    <a:p>
                      <a:pPr marL="92075">
                        <a:lnSpc>
                          <a:spcPts val="1600"/>
                        </a:lnSpc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Sarajevo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5FCAE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ts val="1600"/>
                        </a:lnSpc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125</a:t>
                      </a:r>
                      <a:r>
                        <a:rPr sz="800" spc="-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5FCAEE"/>
                      </a:solidFill>
                      <a:prstDash val="solid"/>
                    </a:lnB>
                  </a:tcPr>
                </a:tc>
              </a:tr>
              <a:tr h="2001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-35" dirty="0">
                          <a:latin typeface="+mj-lt"/>
                          <a:cs typeface="Trebuchet MS"/>
                        </a:rPr>
                        <a:t>Tuzla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1592" marB="0">
                    <a:lnT w="12700">
                      <a:solidFill>
                        <a:srgbClr val="5FCAEE"/>
                      </a:solidFill>
                      <a:prstDash val="solid"/>
                    </a:lnT>
                    <a:solidFill>
                      <a:srgbClr val="5FCAE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88</a:t>
                      </a:r>
                      <a:r>
                        <a:rPr sz="800" spc="-8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1592" marB="0">
                    <a:lnT w="12700">
                      <a:solidFill>
                        <a:srgbClr val="5FCAEE"/>
                      </a:solidFill>
                      <a:prstDash val="solid"/>
                    </a:lnT>
                    <a:solidFill>
                      <a:srgbClr val="5FCAEE">
                        <a:alpha val="19999"/>
                      </a:srgbClr>
                    </a:solidFill>
                  </a:tcPr>
                </a:tc>
              </a:tr>
              <a:tr h="20015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Banja</a:t>
                      </a:r>
                      <a:r>
                        <a:rPr sz="800" spc="-2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Luka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1592" marB="0"/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128</a:t>
                      </a:r>
                      <a:r>
                        <a:rPr sz="800" spc="-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1592" marB="0"/>
                </a:tc>
              </a:tr>
              <a:tr h="2001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Mostar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1935" marB="0">
                    <a:lnB w="12700">
                      <a:solidFill>
                        <a:srgbClr val="5FCAEE"/>
                      </a:solidFill>
                      <a:prstDash val="solid"/>
                    </a:lnB>
                    <a:solidFill>
                      <a:srgbClr val="5FCAE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234</a:t>
                      </a:r>
                      <a:r>
                        <a:rPr sz="800" spc="-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1935" marB="0">
                    <a:lnB w="12700">
                      <a:solidFill>
                        <a:srgbClr val="5FCAEE"/>
                      </a:solidFill>
                      <a:prstDash val="solid"/>
                    </a:lnB>
                    <a:solidFill>
                      <a:srgbClr val="5FCAEE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2923375" y="2101846"/>
          <a:ext cx="2739557" cy="946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3349"/>
                <a:gridCol w="1246208"/>
              </a:tblGrid>
              <a:tr h="188739">
                <a:tc>
                  <a:txBody>
                    <a:bodyPr/>
                    <a:lstStyle/>
                    <a:p>
                      <a:pPr marL="92075">
                        <a:lnSpc>
                          <a:spcPts val="1600"/>
                        </a:lnSpc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Sibenik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5FCAE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1600"/>
                        </a:lnSpc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326</a:t>
                      </a:r>
                      <a:r>
                        <a:rPr sz="800" spc="-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5FCAEE"/>
                      </a:solidFill>
                      <a:prstDash val="solid"/>
                    </a:lnB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Split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1935" marB="0">
                    <a:lnT w="12700">
                      <a:solidFill>
                        <a:srgbClr val="5FCAEE"/>
                      </a:solidFill>
                      <a:prstDash val="solid"/>
                    </a:lnT>
                    <a:solidFill>
                      <a:srgbClr val="5FCAE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278</a:t>
                      </a:r>
                      <a:r>
                        <a:rPr sz="800" spc="-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1935" marB="0">
                    <a:lnT w="12700">
                      <a:solidFill>
                        <a:srgbClr val="5FCAEE"/>
                      </a:solidFill>
                      <a:prstDash val="solid"/>
                    </a:lnT>
                    <a:solidFill>
                      <a:srgbClr val="5FCAEE">
                        <a:alpha val="19999"/>
                      </a:srgbClr>
                    </a:solidFill>
                  </a:tcPr>
                </a:tc>
              </a:tr>
              <a:tr h="18591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Ploce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1935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303</a:t>
                      </a:r>
                      <a:r>
                        <a:rPr sz="800" spc="-6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1935" marB="0"/>
                </a:tc>
              </a:tr>
              <a:tr h="18591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Dubrovnik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1935" marB="0">
                    <a:solidFill>
                      <a:srgbClr val="5FCAE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353</a:t>
                      </a:r>
                      <a:r>
                        <a:rPr sz="800" spc="-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1935" marB="0">
                    <a:solidFill>
                      <a:srgbClr val="5FCAEE">
                        <a:alpha val="19999"/>
                      </a:srgbClr>
                    </a:solidFill>
                  </a:tcPr>
                </a:tc>
              </a:tr>
              <a:tr h="18591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Bar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1935" marB="0">
                    <a:lnB w="12700">
                      <a:solidFill>
                        <a:srgbClr val="5FCAE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400</a:t>
                      </a:r>
                      <a:r>
                        <a:rPr sz="800" spc="-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1935" marB="0">
                    <a:lnB w="12700">
                      <a:solidFill>
                        <a:srgbClr val="5FCAE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2940071" y="3173416"/>
          <a:ext cx="2738857" cy="1797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7060"/>
                <a:gridCol w="1181797"/>
              </a:tblGrid>
              <a:tr h="182762">
                <a:tc>
                  <a:txBody>
                    <a:bodyPr/>
                    <a:lstStyle/>
                    <a:p>
                      <a:pPr marL="92075">
                        <a:lnSpc>
                          <a:spcPts val="1600"/>
                        </a:lnSpc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Samac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5FCAE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1600"/>
                        </a:lnSpc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89</a:t>
                      </a:r>
                      <a:r>
                        <a:rPr sz="800" spc="-90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5FCAEE"/>
                      </a:solidFill>
                      <a:prstDash val="solid"/>
                    </a:lnB>
                  </a:tcPr>
                </a:tc>
              </a:tr>
              <a:tr h="15943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Orasje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1935" marB="0">
                    <a:lnT w="12700">
                      <a:solidFill>
                        <a:srgbClr val="5FCAEE"/>
                      </a:solidFill>
                      <a:prstDash val="solid"/>
                    </a:lnT>
                    <a:solidFill>
                      <a:srgbClr val="5FCAE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110</a:t>
                      </a:r>
                      <a:r>
                        <a:rPr sz="800" spc="-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1935" marB="0">
                    <a:lnT w="12700">
                      <a:solidFill>
                        <a:srgbClr val="5FCAEE"/>
                      </a:solidFill>
                      <a:prstDash val="solid"/>
                    </a:lnT>
                    <a:solidFill>
                      <a:srgbClr val="5FCAEE">
                        <a:alpha val="19999"/>
                      </a:srgbClr>
                    </a:solidFill>
                  </a:tcPr>
                </a:tc>
              </a:tr>
              <a:tr h="15941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Raca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2278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194</a:t>
                      </a:r>
                      <a:r>
                        <a:rPr sz="800" spc="-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2278" marB="0"/>
                </a:tc>
              </a:tr>
              <a:tr h="15945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Uvac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solidFill>
                      <a:srgbClr val="5FCAE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250</a:t>
                      </a:r>
                      <a:r>
                        <a:rPr sz="800" spc="-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solidFill>
                      <a:srgbClr val="5FCAEE">
                        <a:alpha val="19999"/>
                      </a:srgbClr>
                    </a:solidFill>
                  </a:tcPr>
                </a:tc>
              </a:tr>
              <a:tr h="15947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latin typeface="+mj-lt"/>
                          <a:cs typeface="Trebuchet MS"/>
                        </a:rPr>
                        <a:t>Hum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2278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215</a:t>
                      </a:r>
                      <a:r>
                        <a:rPr sz="800" spc="-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2278" marB="0"/>
                </a:tc>
              </a:tr>
              <a:tr h="15945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15" dirty="0">
                          <a:latin typeface="+mj-lt"/>
                          <a:cs typeface="Trebuchet MS"/>
                        </a:rPr>
                        <a:t>Vracenovici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solidFill>
                      <a:srgbClr val="5FCAE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346</a:t>
                      </a:r>
                      <a:r>
                        <a:rPr sz="800" spc="-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solidFill>
                      <a:srgbClr val="5FCAEE">
                        <a:alpha val="19999"/>
                      </a:srgbClr>
                    </a:solidFill>
                  </a:tcPr>
                </a:tc>
              </a:tr>
              <a:tr h="15947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Bijaca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2278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278</a:t>
                      </a:r>
                      <a:r>
                        <a:rPr sz="800" spc="-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2278" marB="0"/>
                </a:tc>
              </a:tr>
              <a:tr h="15945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Gorica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solidFill>
                      <a:srgbClr val="5FCAE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226</a:t>
                      </a:r>
                      <a:r>
                        <a:rPr sz="800" spc="-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solidFill>
                      <a:srgbClr val="5FCAEE">
                        <a:alpha val="19999"/>
                      </a:srgbClr>
                    </a:solidFill>
                  </a:tcPr>
                </a:tc>
              </a:tr>
              <a:tr h="1594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Kamensko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2278" marB="0"/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215</a:t>
                      </a:r>
                      <a:r>
                        <a:rPr sz="800" spc="-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2278" marB="0"/>
                </a:tc>
              </a:tr>
              <a:tr h="15945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dirty="0">
                          <a:latin typeface="+mj-lt"/>
                          <a:cs typeface="Trebuchet MS"/>
                        </a:rPr>
                        <a:t>Izacic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solidFill>
                      <a:srgbClr val="5FCAE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271</a:t>
                      </a:r>
                      <a:r>
                        <a:rPr sz="800" spc="-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solidFill>
                      <a:srgbClr val="5FCAEE">
                        <a:alpha val="19999"/>
                      </a:srgbClr>
                    </a:solidFill>
                  </a:tcPr>
                </a:tc>
              </a:tr>
              <a:tr h="15945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Gradiska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lnB w="12700">
                      <a:solidFill>
                        <a:srgbClr val="5FCAE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spc="-5" dirty="0">
                          <a:latin typeface="+mj-lt"/>
                          <a:cs typeface="Trebuchet MS"/>
                        </a:rPr>
                        <a:t>147</a:t>
                      </a:r>
                      <a:r>
                        <a:rPr sz="800" spc="-75" dirty="0">
                          <a:latin typeface="+mj-lt"/>
                          <a:cs typeface="Trebuchet MS"/>
                        </a:rPr>
                        <a:t> </a:t>
                      </a:r>
                      <a:r>
                        <a:rPr sz="800" spc="-5" dirty="0">
                          <a:latin typeface="+mj-lt"/>
                          <a:cs typeface="Trebuchet MS"/>
                        </a:rPr>
                        <a:t>km</a:t>
                      </a:r>
                      <a:endParaRPr sz="800">
                        <a:latin typeface="+mj-lt"/>
                        <a:cs typeface="Trebuchet MS"/>
                      </a:endParaRPr>
                    </a:p>
                  </a:txBody>
                  <a:tcPr marL="0" marR="0" marT="22278" marB="0">
                    <a:lnB w="12700">
                      <a:solidFill>
                        <a:srgbClr val="5FCAE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280169" y="173020"/>
            <a:ext cx="2714644" cy="4591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000" b="1" dirty="0">
                <a:solidFill>
                  <a:srgbClr val="5FCAEE"/>
                </a:solidFill>
                <a:latin typeface="+mj-lt"/>
                <a:cs typeface="Trebuchet MS"/>
              </a:rPr>
              <a:t>Europe </a:t>
            </a:r>
            <a:r>
              <a:rPr sz="2000" b="1" spc="-5">
                <a:solidFill>
                  <a:srgbClr val="5FCAEE"/>
                </a:solidFill>
                <a:latin typeface="+mj-lt"/>
                <a:cs typeface="Trebuchet MS"/>
              </a:rPr>
              <a:t>within</a:t>
            </a:r>
            <a:r>
              <a:rPr sz="2000" b="1" spc="-40">
                <a:solidFill>
                  <a:srgbClr val="5FCAEE"/>
                </a:solidFill>
                <a:latin typeface="+mj-lt"/>
                <a:cs typeface="Trebuchet MS"/>
              </a:rPr>
              <a:t> </a:t>
            </a:r>
            <a:r>
              <a:rPr lang="en-GB" sz="2000" b="1" spc="-40" dirty="0" smtClean="0">
                <a:solidFill>
                  <a:srgbClr val="5FCAEE"/>
                </a:solidFill>
                <a:latin typeface="+mj-lt"/>
                <a:cs typeface="Trebuchet MS"/>
              </a:rPr>
              <a:t>r</a:t>
            </a:r>
            <a:r>
              <a:rPr sz="2000" b="1" smtClean="0">
                <a:solidFill>
                  <a:srgbClr val="5FCAEE"/>
                </a:solidFill>
                <a:latin typeface="+mj-lt"/>
                <a:cs typeface="Trebuchet MS"/>
              </a:rPr>
              <a:t>each</a:t>
            </a:r>
            <a:endParaRPr sz="1800">
              <a:latin typeface="+mj-lt"/>
              <a:cs typeface="Trebuchet MS"/>
            </a:endParaRPr>
          </a:p>
        </p:txBody>
      </p:sp>
      <p:sp>
        <p:nvSpPr>
          <p:cNvPr id="41" name="object 2"/>
          <p:cNvSpPr/>
          <p:nvPr/>
        </p:nvSpPr>
        <p:spPr>
          <a:xfrm>
            <a:off x="6066647" y="101582"/>
            <a:ext cx="542040" cy="5715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5921" y="387334"/>
            <a:ext cx="257012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FCAEE"/>
                </a:solidFill>
                <a:latin typeface="+mj-lt"/>
                <a:cs typeface="Trebuchet MS"/>
              </a:rPr>
              <a:t>Bosnian </a:t>
            </a:r>
            <a:r>
              <a:rPr sz="2000" b="1" spc="-75" dirty="0">
                <a:solidFill>
                  <a:srgbClr val="5FCAEE"/>
                </a:solidFill>
                <a:latin typeface="+mj-lt"/>
                <a:cs typeface="Trebuchet MS"/>
              </a:rPr>
              <a:t>Tax</a:t>
            </a:r>
            <a:r>
              <a:rPr sz="2000" b="1" spc="-145" dirty="0">
                <a:solidFill>
                  <a:srgbClr val="5FCAEE"/>
                </a:solidFill>
                <a:latin typeface="+mj-lt"/>
                <a:cs typeface="Trebuchet MS"/>
              </a:rPr>
              <a:t> </a:t>
            </a:r>
            <a:r>
              <a:rPr sz="2000" b="1" spc="-5" dirty="0">
                <a:solidFill>
                  <a:srgbClr val="5FCAEE"/>
                </a:solidFill>
                <a:latin typeface="+mj-lt"/>
                <a:cs typeface="Trebuchet MS"/>
              </a:rPr>
              <a:t>System</a:t>
            </a:r>
            <a:endParaRPr sz="2000">
              <a:latin typeface="+mj-lt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921" y="815962"/>
            <a:ext cx="270175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>
                <a:solidFill>
                  <a:srgbClr val="5FCAEE"/>
                </a:solidFill>
                <a:latin typeface="+mj-lt"/>
                <a:cs typeface="Trebuchet MS"/>
              </a:rPr>
              <a:t>Lowest </a:t>
            </a:r>
            <a:r>
              <a:rPr sz="1600" b="1" spc="-45" smtClean="0">
                <a:solidFill>
                  <a:srgbClr val="5FCAEE"/>
                </a:solidFill>
                <a:latin typeface="+mj-lt"/>
                <a:cs typeface="Trebuchet MS"/>
              </a:rPr>
              <a:t>VA</a:t>
            </a:r>
            <a:r>
              <a:rPr lang="en-GB" sz="1600" b="1" spc="-45" dirty="0" smtClean="0">
                <a:solidFill>
                  <a:srgbClr val="5FCAEE"/>
                </a:solidFill>
                <a:latin typeface="+mj-lt"/>
                <a:cs typeface="Trebuchet MS"/>
              </a:rPr>
              <a:t>T</a:t>
            </a:r>
            <a:r>
              <a:rPr sz="1600" b="1" spc="-45" smtClean="0">
                <a:solidFill>
                  <a:srgbClr val="5FCAEE"/>
                </a:solidFill>
                <a:latin typeface="+mj-lt"/>
                <a:cs typeface="Trebuchet MS"/>
              </a:rPr>
              <a:t> </a:t>
            </a:r>
            <a:r>
              <a:rPr sz="1600" b="1" spc="-5" dirty="0">
                <a:solidFill>
                  <a:srgbClr val="5FCAEE"/>
                </a:solidFill>
                <a:latin typeface="+mj-lt"/>
                <a:cs typeface="Trebuchet MS"/>
              </a:rPr>
              <a:t>in the</a:t>
            </a:r>
            <a:r>
              <a:rPr sz="1600" b="1" spc="55" dirty="0">
                <a:solidFill>
                  <a:srgbClr val="5FCAEE"/>
                </a:solidFill>
                <a:latin typeface="+mj-lt"/>
                <a:cs typeface="Trebuchet MS"/>
              </a:rPr>
              <a:t> </a:t>
            </a:r>
            <a:r>
              <a:rPr sz="1600" b="1" spc="-5" dirty="0">
                <a:solidFill>
                  <a:srgbClr val="5FCAEE"/>
                </a:solidFill>
                <a:latin typeface="+mj-lt"/>
                <a:cs typeface="Trebuchet MS"/>
              </a:rPr>
              <a:t>Region</a:t>
            </a:r>
            <a:endParaRPr sz="1600">
              <a:latin typeface="+mj-lt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5685" y="2970366"/>
            <a:ext cx="309451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00" b="1" spc="-10" dirty="0" smtClean="0">
                <a:solidFill>
                  <a:srgbClr val="5FCAEE"/>
                </a:solidFill>
                <a:latin typeface="+mj-lt"/>
                <a:cs typeface="Trebuchet MS"/>
              </a:rPr>
              <a:t>Inviting </a:t>
            </a:r>
            <a:r>
              <a:rPr sz="1600" b="1" spc="-5" smtClean="0">
                <a:solidFill>
                  <a:srgbClr val="5FCAEE"/>
                </a:solidFill>
                <a:latin typeface="+mj-lt"/>
                <a:cs typeface="Trebuchet MS"/>
              </a:rPr>
              <a:t>Income</a:t>
            </a:r>
            <a:r>
              <a:rPr sz="1600" b="1" spc="45" smtClean="0">
                <a:solidFill>
                  <a:srgbClr val="5FCAEE"/>
                </a:solidFill>
                <a:latin typeface="+mj-lt"/>
                <a:cs typeface="Trebuchet MS"/>
              </a:rPr>
              <a:t> </a:t>
            </a:r>
            <a:r>
              <a:rPr sz="1600" b="1" spc="-65" dirty="0">
                <a:solidFill>
                  <a:srgbClr val="5FCAEE"/>
                </a:solidFill>
                <a:latin typeface="+mj-lt"/>
                <a:cs typeface="Trebuchet MS"/>
              </a:rPr>
              <a:t>Tax</a:t>
            </a:r>
            <a:endParaRPr sz="1600">
              <a:latin typeface="+mj-lt"/>
              <a:cs typeface="Trebuchet MS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6066647" y="101582"/>
            <a:ext cx="542040" cy="571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lum bright="-30000" contrast="30000"/>
          </a:blip>
          <a:srcRect/>
          <a:stretch>
            <a:fillRect/>
          </a:stretch>
        </p:blipFill>
        <p:spPr bwMode="auto">
          <a:xfrm>
            <a:off x="565921" y="1316028"/>
            <a:ext cx="508773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lum bright="-40000" contrast="-10000"/>
          </a:blip>
          <a:srcRect/>
          <a:stretch>
            <a:fillRect/>
          </a:stretch>
        </p:blipFill>
        <p:spPr bwMode="auto">
          <a:xfrm>
            <a:off x="637359" y="3316292"/>
            <a:ext cx="51054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31" y="1244590"/>
            <a:ext cx="5929354" cy="2357454"/>
          </a:xfrm>
        </p:spPr>
        <p:txBody>
          <a:bodyPr numCol="2" spcCol="145188">
            <a:noAutofit/>
          </a:bodyPr>
          <a:lstStyle/>
          <a:p>
            <a:pPr>
              <a:buFont typeface="Calibri" pitchFamily="34" charset="0"/>
              <a:buChar char="◊"/>
            </a:pPr>
            <a:r>
              <a:rPr lang="en-GB" sz="1600" spc="-4" dirty="0" smtClean="0">
                <a:latin typeface="+mj-lt"/>
                <a:cs typeface="Tahoma"/>
              </a:rPr>
              <a:t> Wide range of skilled </a:t>
            </a:r>
          </a:p>
          <a:p>
            <a:pPr>
              <a:buNone/>
            </a:pPr>
            <a:r>
              <a:rPr lang="en-GB" sz="1600" spc="-4" dirty="0" smtClean="0">
                <a:latin typeface="+mj-lt"/>
                <a:cs typeface="Tahoma"/>
              </a:rPr>
              <a:t>    workforce</a:t>
            </a:r>
          </a:p>
          <a:p>
            <a:pPr>
              <a:buFont typeface="Calibri" pitchFamily="34" charset="0"/>
              <a:buChar char="◊"/>
            </a:pPr>
            <a:endParaRPr lang="en-GB" sz="1600" spc="-4" dirty="0" smtClean="0">
              <a:latin typeface="+mj-lt"/>
              <a:cs typeface="Tahoma"/>
            </a:endParaRPr>
          </a:p>
          <a:p>
            <a:pPr>
              <a:buFont typeface="Calibri" pitchFamily="34" charset="0"/>
              <a:buChar char="◊"/>
            </a:pPr>
            <a:r>
              <a:rPr lang="en-GB" sz="1600" spc="-4" dirty="0" smtClean="0">
                <a:latin typeface="+mj-lt"/>
                <a:cs typeface="Tahoma"/>
              </a:rPr>
              <a:t> Industrial tradition </a:t>
            </a:r>
          </a:p>
          <a:p>
            <a:pPr>
              <a:buFont typeface="Calibri" pitchFamily="34" charset="0"/>
              <a:buChar char="◊"/>
            </a:pPr>
            <a:endParaRPr lang="en-GB" sz="1600" spc="-4" dirty="0" smtClean="0">
              <a:latin typeface="+mj-lt"/>
              <a:cs typeface="Tahoma"/>
            </a:endParaRPr>
          </a:p>
          <a:p>
            <a:pPr>
              <a:buFont typeface="Calibri" pitchFamily="34" charset="0"/>
              <a:buChar char="◊"/>
            </a:pPr>
            <a:r>
              <a:rPr lang="en-GB" sz="1600" spc="-4" dirty="0" smtClean="0">
                <a:latin typeface="+mj-lt"/>
                <a:cs typeface="Tahoma"/>
              </a:rPr>
              <a:t> Business Friendly Environment</a:t>
            </a:r>
          </a:p>
          <a:p>
            <a:pPr>
              <a:buFont typeface="Calibri" pitchFamily="34" charset="0"/>
              <a:buChar char="◊"/>
            </a:pPr>
            <a:endParaRPr lang="en-GB" sz="1600" spc="-4" dirty="0" smtClean="0">
              <a:latin typeface="+mj-lt"/>
              <a:cs typeface="Tahoma"/>
            </a:endParaRPr>
          </a:p>
          <a:p>
            <a:pPr>
              <a:buFont typeface="Calibri" pitchFamily="34" charset="0"/>
              <a:buChar char="◊"/>
            </a:pPr>
            <a:r>
              <a:rPr lang="en-GB" sz="1600" spc="-4" dirty="0" smtClean="0">
                <a:latin typeface="+mj-lt"/>
                <a:cs typeface="Tahoma"/>
              </a:rPr>
              <a:t> Satisfaction </a:t>
            </a:r>
            <a:r>
              <a:rPr lang="en-GB" sz="1600" dirty="0" smtClean="0">
                <a:latin typeface="+mj-lt"/>
                <a:cs typeface="Tahoma"/>
              </a:rPr>
              <a:t>of </a:t>
            </a:r>
            <a:r>
              <a:rPr lang="en-GB" sz="1600" spc="-4" dirty="0" smtClean="0">
                <a:latin typeface="+mj-lt"/>
                <a:cs typeface="Tahoma"/>
              </a:rPr>
              <a:t>Current</a:t>
            </a:r>
            <a:r>
              <a:rPr lang="en-GB" sz="1600" spc="-73" dirty="0" smtClean="0">
                <a:latin typeface="+mj-lt"/>
                <a:cs typeface="Tahoma"/>
              </a:rPr>
              <a:t> </a:t>
            </a:r>
            <a:r>
              <a:rPr lang="en-GB" sz="1600" spc="-4" dirty="0" smtClean="0">
                <a:latin typeface="+mj-lt"/>
                <a:cs typeface="Tahoma"/>
              </a:rPr>
              <a:t>Investors</a:t>
            </a:r>
          </a:p>
          <a:p>
            <a:pPr>
              <a:buFont typeface="Calibri" pitchFamily="34" charset="0"/>
              <a:buChar char="◊"/>
            </a:pPr>
            <a:endParaRPr lang="en-GB" sz="1600" dirty="0" smtClean="0">
              <a:latin typeface="+mj-lt"/>
              <a:cs typeface="Tahoma"/>
            </a:endParaRPr>
          </a:p>
          <a:p>
            <a:pPr marL="10244">
              <a:spcBef>
                <a:spcPts val="81"/>
              </a:spcBef>
              <a:buFont typeface="Calibri" pitchFamily="34" charset="0"/>
              <a:buChar char="◊"/>
            </a:pPr>
            <a:r>
              <a:rPr lang="en-GB" sz="1600" dirty="0" smtClean="0">
                <a:latin typeface="+mj-lt"/>
                <a:cs typeface="Franklin Gothic Demi"/>
              </a:rPr>
              <a:t> Geo-Location</a:t>
            </a:r>
          </a:p>
          <a:p>
            <a:pPr marL="10244">
              <a:spcBef>
                <a:spcPts val="81"/>
              </a:spcBef>
            </a:pPr>
            <a:endParaRPr lang="en-GB" sz="1600" dirty="0" smtClean="0">
              <a:latin typeface="+mj-lt"/>
              <a:cs typeface="Franklin Gothic Demi"/>
            </a:endParaRPr>
          </a:p>
          <a:p>
            <a:pPr marL="10244">
              <a:spcBef>
                <a:spcPts val="81"/>
              </a:spcBef>
              <a:buFont typeface="Calibri" pitchFamily="34" charset="0"/>
              <a:buChar char="◊"/>
            </a:pPr>
            <a:r>
              <a:rPr lang="en-GB" sz="1600" dirty="0" smtClean="0">
                <a:latin typeface="+mj-lt"/>
                <a:cs typeface="Franklin Gothic Demi"/>
              </a:rPr>
              <a:t> Expenditures among the lowest in Europe </a:t>
            </a:r>
            <a:endParaRPr lang="en-GB" sz="1600" dirty="0">
              <a:latin typeface="+mj-lt"/>
              <a:cs typeface="Franklin Gothic Dem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31" y="315896"/>
            <a:ext cx="2000264" cy="459100"/>
          </a:xfrm>
        </p:spPr>
        <p:txBody>
          <a:bodyPr vert="horz" wrap="square" lIns="0" tIns="149860" rIns="0" bIns="0" rtlCol="0">
            <a:spAutoFit/>
          </a:bodyPr>
          <a:lstStyle/>
          <a:p>
            <a:pPr marL="12700" algn="l" rtl="0">
              <a:spcBef>
                <a:spcPts val="1180"/>
              </a:spcBef>
            </a:pPr>
            <a:r>
              <a:rPr lang="en-GB" sz="2000" kern="1200" dirty="0" smtClean="0">
                <a:solidFill>
                  <a:srgbClr val="5FCAEE"/>
                </a:solidFill>
                <a:latin typeface="+mj-lt"/>
                <a:ea typeface="+mn-ea"/>
              </a:rPr>
              <a:t>WHY MAGLAJ</a:t>
            </a:r>
            <a:endParaRPr lang="en-GB" sz="2000" kern="1200" dirty="0">
              <a:solidFill>
                <a:srgbClr val="5FCAEE"/>
              </a:solidFill>
              <a:latin typeface="+mj-lt"/>
              <a:ea typeface="+mn-ea"/>
            </a:endParaRPr>
          </a:p>
        </p:txBody>
      </p:sp>
      <p:pic>
        <p:nvPicPr>
          <p:cNvPr id="5" name="Picture 46" descr="9209724-excellent-or-good-marketing-customer-service-survey-with-red-pencil-and-checkbo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20000" contrast="30000"/>
          </a:blip>
          <a:srcRect/>
          <a:stretch>
            <a:fillRect/>
          </a:stretch>
        </p:blipFill>
        <p:spPr bwMode="auto">
          <a:xfrm>
            <a:off x="3994945" y="2316160"/>
            <a:ext cx="1676386" cy="124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44722"/>
            <a:ext cx="7561263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82825"/>
            <a:ext cx="7561263" cy="64611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4400" b="1" spc="484" dirty="0" smtClean="0"/>
              <a:t>WORKFORCE</a:t>
            </a:r>
            <a:endParaRPr lang="en-GB" sz="4400" b="1" spc="484" dirty="0"/>
          </a:p>
        </p:txBody>
      </p:sp>
      <p:sp>
        <p:nvSpPr>
          <p:cNvPr id="4" name="Pentagon 3"/>
          <p:cNvSpPr/>
          <p:nvPr/>
        </p:nvSpPr>
        <p:spPr>
          <a:xfrm>
            <a:off x="0" y="2450569"/>
            <a:ext cx="1772157" cy="389866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56" tIns="36878" rIns="73756" bIns="36878" rtlCol="0" anchor="ctr"/>
          <a:lstStyle/>
          <a:p>
            <a:pPr algn="ctr"/>
            <a:endParaRPr lang="en-GB"/>
          </a:p>
        </p:txBody>
      </p:sp>
      <p:sp>
        <p:nvSpPr>
          <p:cNvPr id="5" name="Pentagon 4"/>
          <p:cNvSpPr/>
          <p:nvPr/>
        </p:nvSpPr>
        <p:spPr>
          <a:xfrm rot="10800000">
            <a:off x="5789106" y="2450569"/>
            <a:ext cx="1772157" cy="389866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56" tIns="36878" rIns="73756" bIns="36878"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3007521"/>
            <a:ext cx="7561263" cy="2339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56" tIns="36878" rIns="73756" bIns="36878"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561263" cy="2283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756" tIns="36878" rIns="73756" bIns="36878"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3309" y="1173152"/>
            <a:ext cx="1740123" cy="902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1507" y="487989"/>
            <a:ext cx="513651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5FCAEE"/>
                </a:solidFill>
                <a:latin typeface="+mj-lt"/>
                <a:cs typeface="Trebuchet MS"/>
              </a:rPr>
              <a:t>Available </a:t>
            </a:r>
            <a:r>
              <a:rPr sz="2000" b="1" dirty="0">
                <a:solidFill>
                  <a:srgbClr val="5FCAEE"/>
                </a:solidFill>
                <a:latin typeface="+mj-lt"/>
                <a:cs typeface="Trebuchet MS"/>
              </a:rPr>
              <a:t>Labour by  </a:t>
            </a:r>
            <a:r>
              <a:rPr sz="2000" b="1" spc="-5" dirty="0">
                <a:solidFill>
                  <a:srgbClr val="5FCAEE"/>
                </a:solidFill>
                <a:latin typeface="+mj-lt"/>
                <a:cs typeface="Trebuchet MS"/>
              </a:rPr>
              <a:t>Gender </a:t>
            </a:r>
            <a:r>
              <a:rPr sz="2000" b="1" dirty="0">
                <a:solidFill>
                  <a:srgbClr val="5FCAEE"/>
                </a:solidFill>
                <a:latin typeface="+mj-lt"/>
                <a:cs typeface="Trebuchet MS"/>
              </a:rPr>
              <a:t>&amp;</a:t>
            </a:r>
            <a:r>
              <a:rPr sz="2000" b="1" spc="-100" dirty="0">
                <a:solidFill>
                  <a:srgbClr val="5FCAEE"/>
                </a:solidFill>
                <a:latin typeface="+mj-lt"/>
                <a:cs typeface="Trebuchet MS"/>
              </a:rPr>
              <a:t> </a:t>
            </a:r>
            <a:r>
              <a:rPr sz="2000" b="1" dirty="0">
                <a:solidFill>
                  <a:srgbClr val="5FCAEE"/>
                </a:solidFill>
                <a:latin typeface="+mj-lt"/>
                <a:cs typeface="Trebuchet MS"/>
              </a:rPr>
              <a:t>Education</a:t>
            </a:r>
            <a:endParaRPr sz="2000">
              <a:latin typeface="+mj-lt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6721" y="3852975"/>
            <a:ext cx="359580" cy="657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6721" y="3694382"/>
            <a:ext cx="80653" cy="66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6721" y="3529300"/>
            <a:ext cx="1473606" cy="73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6720" y="3368646"/>
            <a:ext cx="89055" cy="711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6721" y="3197327"/>
            <a:ext cx="3167329" cy="839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46721" y="3039870"/>
            <a:ext cx="361260" cy="73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6720" y="2876674"/>
            <a:ext cx="3931857" cy="737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6721" y="2772880"/>
            <a:ext cx="0" cy="1142000"/>
          </a:xfrm>
          <a:custGeom>
            <a:avLst/>
            <a:gdLst/>
            <a:ahLst/>
            <a:cxnLst/>
            <a:rect l="l" t="t" r="r" b="b"/>
            <a:pathLst>
              <a:path h="2115820">
                <a:moveTo>
                  <a:pt x="0" y="2115312"/>
                </a:moveTo>
                <a:lnTo>
                  <a:pt x="0" y="0"/>
                </a:lnTo>
              </a:path>
            </a:pathLst>
          </a:custGeom>
          <a:ln w="1828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4632" y="3914606"/>
            <a:ext cx="45719" cy="473255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3" y="0"/>
                </a:lnTo>
              </a:path>
            </a:pathLst>
          </a:custGeom>
          <a:ln w="1828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94632" y="3750916"/>
            <a:ext cx="52509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3" y="0"/>
                </a:lnTo>
              </a:path>
            </a:pathLst>
          </a:custGeom>
          <a:ln w="1828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4632" y="3588047"/>
            <a:ext cx="52509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3" y="0"/>
                </a:lnTo>
              </a:path>
            </a:pathLst>
          </a:custGeom>
          <a:ln w="1828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4632" y="3425178"/>
            <a:ext cx="52509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3" y="0"/>
                </a:lnTo>
              </a:path>
            </a:pathLst>
          </a:custGeom>
          <a:ln w="1828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94632" y="3261486"/>
            <a:ext cx="52509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3" y="0"/>
                </a:lnTo>
              </a:path>
            </a:pathLst>
          </a:custGeom>
          <a:ln w="1828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94632" y="3098618"/>
            <a:ext cx="52509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3" y="0"/>
                </a:lnTo>
              </a:path>
            </a:pathLst>
          </a:custGeom>
          <a:ln w="1828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94632" y="2935749"/>
            <a:ext cx="52509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3" y="0"/>
                </a:lnTo>
              </a:path>
            </a:pathLst>
          </a:custGeom>
          <a:ln w="1828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94632" y="2772880"/>
            <a:ext cx="52509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43" y="0"/>
                </a:lnTo>
              </a:path>
            </a:pathLst>
          </a:custGeom>
          <a:ln w="18288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18903" y="3812677"/>
            <a:ext cx="2905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144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38576" y="3649466"/>
            <a:ext cx="20303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32230" y="3486254"/>
            <a:ext cx="2905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677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46978" y="3323248"/>
            <a:ext cx="20303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14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26653" y="3160037"/>
            <a:ext cx="3780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1488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20863" y="2997031"/>
            <a:ext cx="2905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145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97482" y="2833820"/>
            <a:ext cx="3780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04040"/>
                </a:solidFill>
                <a:latin typeface="Trebuchet MS"/>
                <a:cs typeface="Trebuchet MS"/>
              </a:rPr>
              <a:t>1857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94615" y="4102110"/>
            <a:ext cx="11621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46092" y="3954502"/>
            <a:ext cx="2926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5</a:t>
            </a:r>
            <a:r>
              <a:rPr sz="1200" spc="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46559" y="3954502"/>
            <a:ext cx="3801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200" spc="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90993" y="3954502"/>
            <a:ext cx="3801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1200" spc="5" dirty="0">
                <a:solidFill>
                  <a:srgbClr val="585858"/>
                </a:solidFill>
                <a:latin typeface="Trebuchet MS"/>
                <a:cs typeface="Trebuchet MS"/>
              </a:rPr>
              <a:t>5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35427" y="3954502"/>
            <a:ext cx="3801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2</a:t>
            </a:r>
            <a:r>
              <a:rPr sz="1200" spc="5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spc="-1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r>
              <a:rPr sz="1200" dirty="0">
                <a:solidFill>
                  <a:srgbClr val="58585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0133" y="2791663"/>
            <a:ext cx="361606" cy="132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858"/>
                </a:solidFill>
                <a:latin typeface="Trebuchet MS"/>
                <a:cs typeface="Trebuchet MS"/>
              </a:rPr>
              <a:t>KV</a:t>
            </a:r>
            <a:endParaRPr sz="800">
              <a:latin typeface="Trebuchet MS"/>
              <a:cs typeface="Trebuchet MS"/>
            </a:endParaRPr>
          </a:p>
          <a:p>
            <a:pPr marL="12700" marR="5080" indent="4445" algn="just">
              <a:lnSpc>
                <a:spcPct val="165300"/>
              </a:lnSpc>
            </a:pPr>
            <a:r>
              <a:rPr sz="800" dirty="0">
                <a:solidFill>
                  <a:srgbClr val="585858"/>
                </a:solidFill>
                <a:latin typeface="Trebuchet MS"/>
                <a:cs typeface="Trebuchet MS"/>
              </a:rPr>
              <a:t>P</a:t>
            </a:r>
            <a:r>
              <a:rPr sz="800" spc="-5" dirty="0">
                <a:solidFill>
                  <a:srgbClr val="585858"/>
                </a:solidFill>
                <a:latin typeface="Trebuchet MS"/>
                <a:cs typeface="Trebuchet MS"/>
              </a:rPr>
              <a:t>K</a:t>
            </a:r>
            <a:r>
              <a:rPr sz="800" dirty="0">
                <a:solidFill>
                  <a:srgbClr val="585858"/>
                </a:solidFill>
                <a:latin typeface="Trebuchet MS"/>
                <a:cs typeface="Trebuchet MS"/>
              </a:rPr>
              <a:t>V  </a:t>
            </a:r>
            <a:r>
              <a:rPr sz="800" spc="-10" dirty="0">
                <a:solidFill>
                  <a:srgbClr val="585858"/>
                </a:solidFill>
                <a:latin typeface="Trebuchet MS"/>
                <a:cs typeface="Trebuchet MS"/>
              </a:rPr>
              <a:t>KV  </a:t>
            </a:r>
            <a:r>
              <a:rPr sz="800" dirty="0">
                <a:solidFill>
                  <a:srgbClr val="585858"/>
                </a:solidFill>
                <a:latin typeface="Trebuchet MS"/>
                <a:cs typeface="Trebuchet MS"/>
              </a:rPr>
              <a:t>V</a:t>
            </a:r>
            <a:r>
              <a:rPr sz="800" spc="-10" dirty="0">
                <a:solidFill>
                  <a:srgbClr val="585858"/>
                </a:solidFill>
                <a:latin typeface="Trebuchet MS"/>
                <a:cs typeface="Trebuchet MS"/>
              </a:rPr>
              <a:t>K</a:t>
            </a:r>
            <a:r>
              <a:rPr sz="800" dirty="0">
                <a:solidFill>
                  <a:srgbClr val="585858"/>
                </a:solidFill>
                <a:latin typeface="Trebuchet MS"/>
                <a:cs typeface="Trebuchet MS"/>
              </a:rPr>
              <a:t>V  </a:t>
            </a:r>
            <a:r>
              <a:rPr sz="800" spc="-5" dirty="0">
                <a:solidFill>
                  <a:srgbClr val="585858"/>
                </a:solidFill>
                <a:latin typeface="Trebuchet MS"/>
                <a:cs typeface="Trebuchet MS"/>
              </a:rPr>
              <a:t>SSS  </a:t>
            </a:r>
            <a:r>
              <a:rPr sz="800" dirty="0">
                <a:solidFill>
                  <a:srgbClr val="585858"/>
                </a:solidFill>
                <a:latin typeface="Trebuchet MS"/>
                <a:cs typeface="Trebuchet MS"/>
              </a:rPr>
              <a:t>VŠS  VSS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512438" y="2496223"/>
            <a:ext cx="1819603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35" dirty="0">
                <a:solidFill>
                  <a:srgbClr val="7E7E7E"/>
                </a:solidFill>
              </a:rPr>
              <a:t>E</a:t>
            </a:r>
            <a:r>
              <a:rPr sz="2200" spc="140" dirty="0">
                <a:solidFill>
                  <a:srgbClr val="7E7E7E"/>
                </a:solidFill>
              </a:rPr>
              <a:t>D</a:t>
            </a:r>
            <a:r>
              <a:rPr sz="2200" spc="135" dirty="0">
                <a:solidFill>
                  <a:srgbClr val="7E7E7E"/>
                </a:solidFill>
              </a:rPr>
              <a:t>UC</a:t>
            </a:r>
            <a:r>
              <a:rPr sz="2200" spc="-65" dirty="0">
                <a:solidFill>
                  <a:srgbClr val="7E7E7E"/>
                </a:solidFill>
              </a:rPr>
              <a:t>A</a:t>
            </a:r>
            <a:r>
              <a:rPr sz="2200" spc="135" dirty="0">
                <a:solidFill>
                  <a:srgbClr val="7E7E7E"/>
                </a:solidFill>
              </a:rPr>
              <a:t>TIO</a:t>
            </a:r>
            <a:r>
              <a:rPr sz="2200" spc="-5" dirty="0">
                <a:solidFill>
                  <a:srgbClr val="7E7E7E"/>
                </a:solidFill>
              </a:rPr>
              <a:t>N</a:t>
            </a:r>
            <a:endParaRPr sz="2200"/>
          </a:p>
        </p:txBody>
      </p:sp>
      <p:sp>
        <p:nvSpPr>
          <p:cNvPr id="35" name="object 2"/>
          <p:cNvSpPr/>
          <p:nvPr/>
        </p:nvSpPr>
        <p:spPr>
          <a:xfrm>
            <a:off x="6066647" y="101582"/>
            <a:ext cx="542040" cy="5715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3045" y="530210"/>
            <a:ext cx="315402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5FCAEE"/>
                </a:solidFill>
                <a:latin typeface="+mj-lt"/>
                <a:cs typeface="Trebuchet MS"/>
              </a:rPr>
              <a:t>Available </a:t>
            </a:r>
            <a:r>
              <a:rPr sz="2000" b="1" dirty="0">
                <a:solidFill>
                  <a:srgbClr val="5FCAEE"/>
                </a:solidFill>
                <a:latin typeface="+mj-lt"/>
                <a:cs typeface="Trebuchet MS"/>
              </a:rPr>
              <a:t>Labour by</a:t>
            </a:r>
            <a:r>
              <a:rPr sz="2000" b="1" spc="-225" dirty="0">
                <a:solidFill>
                  <a:srgbClr val="5FCAEE"/>
                </a:solidFill>
                <a:latin typeface="+mj-lt"/>
                <a:cs typeface="Trebuchet MS"/>
              </a:rPr>
              <a:t> </a:t>
            </a:r>
            <a:r>
              <a:rPr sz="2000" b="1" spc="-5" dirty="0">
                <a:solidFill>
                  <a:srgbClr val="5FCAEE"/>
                </a:solidFill>
                <a:latin typeface="+mj-lt"/>
                <a:cs typeface="Trebuchet MS"/>
              </a:rPr>
              <a:t>Age</a:t>
            </a:r>
            <a:endParaRPr sz="2000">
              <a:latin typeface="+mj-lt"/>
              <a:cs typeface="Trebuchet MS"/>
            </a:endParaRPr>
          </a:p>
        </p:txBody>
      </p:sp>
      <p:sp>
        <p:nvSpPr>
          <p:cNvPr id="32" name="object 31"/>
          <p:cNvSpPr/>
          <p:nvPr/>
        </p:nvSpPr>
        <p:spPr>
          <a:xfrm>
            <a:off x="4999831" y="3435350"/>
            <a:ext cx="560106" cy="1014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2"/>
          <p:cNvSpPr/>
          <p:nvPr/>
        </p:nvSpPr>
        <p:spPr>
          <a:xfrm>
            <a:off x="956080" y="2861718"/>
            <a:ext cx="5188706" cy="0"/>
          </a:xfrm>
          <a:custGeom>
            <a:avLst/>
            <a:gdLst/>
            <a:ahLst/>
            <a:cxnLst/>
            <a:rect l="l" t="t" r="r" b="b"/>
            <a:pathLst>
              <a:path w="4706111">
                <a:moveTo>
                  <a:pt x="0" y="0"/>
                </a:moveTo>
                <a:lnTo>
                  <a:pt x="4706111" y="0"/>
                </a:lnTo>
              </a:path>
            </a:pathLst>
          </a:custGeom>
          <a:ln w="12700">
            <a:solidFill>
              <a:srgbClr val="F0F0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3"/>
          <p:cNvSpPr/>
          <p:nvPr/>
        </p:nvSpPr>
        <p:spPr>
          <a:xfrm>
            <a:off x="956080" y="2574642"/>
            <a:ext cx="5188706" cy="0"/>
          </a:xfrm>
          <a:custGeom>
            <a:avLst/>
            <a:gdLst/>
            <a:ahLst/>
            <a:cxnLst/>
            <a:rect l="l" t="t" r="r" b="b"/>
            <a:pathLst>
              <a:path w="4706111">
                <a:moveTo>
                  <a:pt x="0" y="0"/>
                </a:moveTo>
                <a:lnTo>
                  <a:pt x="4706111" y="0"/>
                </a:lnTo>
              </a:path>
            </a:pathLst>
          </a:custGeom>
          <a:ln w="12700">
            <a:solidFill>
              <a:srgbClr val="F0F0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4"/>
          <p:cNvSpPr/>
          <p:nvPr/>
        </p:nvSpPr>
        <p:spPr>
          <a:xfrm>
            <a:off x="956080" y="2287565"/>
            <a:ext cx="5188706" cy="0"/>
          </a:xfrm>
          <a:custGeom>
            <a:avLst/>
            <a:gdLst/>
            <a:ahLst/>
            <a:cxnLst/>
            <a:rect l="l" t="t" r="r" b="b"/>
            <a:pathLst>
              <a:path w="4706111">
                <a:moveTo>
                  <a:pt x="0" y="0"/>
                </a:moveTo>
                <a:lnTo>
                  <a:pt x="4706111" y="0"/>
                </a:lnTo>
              </a:path>
            </a:pathLst>
          </a:custGeom>
          <a:ln w="12700">
            <a:solidFill>
              <a:srgbClr val="F0F0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5"/>
          <p:cNvSpPr/>
          <p:nvPr/>
        </p:nvSpPr>
        <p:spPr>
          <a:xfrm>
            <a:off x="956080" y="1999666"/>
            <a:ext cx="5188706" cy="0"/>
          </a:xfrm>
          <a:custGeom>
            <a:avLst/>
            <a:gdLst/>
            <a:ahLst/>
            <a:cxnLst/>
            <a:rect l="l" t="t" r="r" b="b"/>
            <a:pathLst>
              <a:path w="4706111">
                <a:moveTo>
                  <a:pt x="0" y="0"/>
                </a:moveTo>
                <a:lnTo>
                  <a:pt x="4706111" y="0"/>
                </a:lnTo>
              </a:path>
            </a:pathLst>
          </a:custGeom>
          <a:ln w="12700">
            <a:solidFill>
              <a:srgbClr val="F0F0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6"/>
          <p:cNvSpPr/>
          <p:nvPr/>
        </p:nvSpPr>
        <p:spPr>
          <a:xfrm>
            <a:off x="956080" y="1712589"/>
            <a:ext cx="5188706" cy="0"/>
          </a:xfrm>
          <a:custGeom>
            <a:avLst/>
            <a:gdLst/>
            <a:ahLst/>
            <a:cxnLst/>
            <a:rect l="l" t="t" r="r" b="b"/>
            <a:pathLst>
              <a:path w="4706111">
                <a:moveTo>
                  <a:pt x="0" y="0"/>
                </a:moveTo>
                <a:lnTo>
                  <a:pt x="4706111" y="0"/>
                </a:lnTo>
              </a:path>
            </a:pathLst>
          </a:custGeom>
          <a:ln w="12700">
            <a:solidFill>
              <a:srgbClr val="F0F0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7"/>
          <p:cNvSpPr/>
          <p:nvPr/>
        </p:nvSpPr>
        <p:spPr>
          <a:xfrm>
            <a:off x="956080" y="1424690"/>
            <a:ext cx="5188706" cy="0"/>
          </a:xfrm>
          <a:custGeom>
            <a:avLst/>
            <a:gdLst/>
            <a:ahLst/>
            <a:cxnLst/>
            <a:rect l="l" t="t" r="r" b="b"/>
            <a:pathLst>
              <a:path w="4706111">
                <a:moveTo>
                  <a:pt x="0" y="0"/>
                </a:moveTo>
                <a:lnTo>
                  <a:pt x="4706111" y="0"/>
                </a:lnTo>
              </a:path>
            </a:pathLst>
          </a:custGeom>
          <a:ln w="12700">
            <a:solidFill>
              <a:srgbClr val="F0F0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8"/>
          <p:cNvSpPr/>
          <p:nvPr/>
        </p:nvSpPr>
        <p:spPr>
          <a:xfrm>
            <a:off x="1334144" y="2272758"/>
            <a:ext cx="972881" cy="880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39"/>
          <p:cNvSpPr/>
          <p:nvPr/>
        </p:nvSpPr>
        <p:spPr>
          <a:xfrm>
            <a:off x="3063152" y="1602365"/>
            <a:ext cx="974563" cy="15513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0"/>
          <p:cNvSpPr/>
          <p:nvPr/>
        </p:nvSpPr>
        <p:spPr>
          <a:xfrm>
            <a:off x="4792160" y="3047619"/>
            <a:ext cx="974563" cy="106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1"/>
          <p:cNvSpPr/>
          <p:nvPr/>
        </p:nvSpPr>
        <p:spPr>
          <a:xfrm>
            <a:off x="1387912" y="2278517"/>
            <a:ext cx="865345" cy="8727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2"/>
          <p:cNvSpPr/>
          <p:nvPr/>
        </p:nvSpPr>
        <p:spPr>
          <a:xfrm>
            <a:off x="3118602" y="1608946"/>
            <a:ext cx="863663" cy="15423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3"/>
          <p:cNvSpPr/>
          <p:nvPr/>
        </p:nvSpPr>
        <p:spPr>
          <a:xfrm>
            <a:off x="4847610" y="3054200"/>
            <a:ext cx="863664" cy="970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4"/>
          <p:cNvSpPr/>
          <p:nvPr/>
        </p:nvSpPr>
        <p:spPr>
          <a:xfrm>
            <a:off x="956080" y="3149618"/>
            <a:ext cx="5188706" cy="0"/>
          </a:xfrm>
          <a:custGeom>
            <a:avLst/>
            <a:gdLst/>
            <a:ahLst/>
            <a:cxnLst/>
            <a:rect l="l" t="t" r="r" b="b"/>
            <a:pathLst>
              <a:path w="4706111">
                <a:moveTo>
                  <a:pt x="0" y="0"/>
                </a:moveTo>
                <a:lnTo>
                  <a:pt x="4706111" y="0"/>
                </a:lnTo>
              </a:path>
            </a:pathLst>
          </a:custGeom>
          <a:ln w="15240">
            <a:solidFill>
              <a:srgbClr val="BDBD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5"/>
          <p:cNvSpPr/>
          <p:nvPr/>
        </p:nvSpPr>
        <p:spPr>
          <a:xfrm>
            <a:off x="956080" y="3149618"/>
            <a:ext cx="0" cy="25499"/>
          </a:xfrm>
          <a:custGeom>
            <a:avLst/>
            <a:gdLst/>
            <a:ahLst/>
            <a:cxnLst/>
            <a:rect l="l" t="t" r="r" b="b"/>
            <a:pathLst>
              <a:path h="47243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15240">
            <a:solidFill>
              <a:srgbClr val="BDBD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6"/>
          <p:cNvSpPr/>
          <p:nvPr/>
        </p:nvSpPr>
        <p:spPr>
          <a:xfrm>
            <a:off x="2685089" y="3149618"/>
            <a:ext cx="0" cy="25499"/>
          </a:xfrm>
          <a:custGeom>
            <a:avLst/>
            <a:gdLst/>
            <a:ahLst/>
            <a:cxnLst/>
            <a:rect l="l" t="t" r="r" b="b"/>
            <a:pathLst>
              <a:path h="47243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15240">
            <a:solidFill>
              <a:srgbClr val="BDBD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7"/>
          <p:cNvSpPr/>
          <p:nvPr/>
        </p:nvSpPr>
        <p:spPr>
          <a:xfrm>
            <a:off x="4414097" y="3149618"/>
            <a:ext cx="0" cy="25499"/>
          </a:xfrm>
          <a:custGeom>
            <a:avLst/>
            <a:gdLst/>
            <a:ahLst/>
            <a:cxnLst/>
            <a:rect l="l" t="t" r="r" b="b"/>
            <a:pathLst>
              <a:path h="47243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15240">
            <a:solidFill>
              <a:srgbClr val="BDBD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8"/>
          <p:cNvSpPr/>
          <p:nvPr/>
        </p:nvSpPr>
        <p:spPr>
          <a:xfrm>
            <a:off x="6144786" y="3149618"/>
            <a:ext cx="0" cy="25499"/>
          </a:xfrm>
          <a:custGeom>
            <a:avLst/>
            <a:gdLst/>
            <a:ahLst/>
            <a:cxnLst/>
            <a:rect l="l" t="t" r="r" b="b"/>
            <a:pathLst>
              <a:path h="47243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15240">
            <a:solidFill>
              <a:srgbClr val="BDBD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21"/>
          <p:cNvSpPr/>
          <p:nvPr/>
        </p:nvSpPr>
        <p:spPr>
          <a:xfrm>
            <a:off x="1570831" y="3359150"/>
            <a:ext cx="439578" cy="10634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20"/>
          <p:cNvSpPr/>
          <p:nvPr/>
        </p:nvSpPr>
        <p:spPr>
          <a:xfrm>
            <a:off x="3323431" y="3435350"/>
            <a:ext cx="469890" cy="10147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17"/>
          <p:cNvSpPr txBox="1"/>
          <p:nvPr/>
        </p:nvSpPr>
        <p:spPr>
          <a:xfrm>
            <a:off x="427912" y="1375994"/>
            <a:ext cx="409706" cy="95966"/>
          </a:xfrm>
          <a:prstGeom prst="rect">
            <a:avLst/>
          </a:prstGeom>
        </p:spPr>
        <p:txBody>
          <a:bodyPr wrap="square" lIns="0" tIns="8477" rIns="0" bIns="0" rtlCol="0">
            <a:noAutofit/>
          </a:bodyPr>
          <a:lstStyle/>
          <a:p>
            <a:pPr marL="12700">
              <a:lnSpc>
                <a:spcPts val="1335"/>
              </a:lnSpc>
            </a:pPr>
            <a:r>
              <a:rPr sz="1200" spc="4" dirty="0" smtClean="0">
                <a:solidFill>
                  <a:srgbClr val="575757"/>
                </a:solidFill>
                <a:latin typeface="Trebuchet MS"/>
                <a:cs typeface="Trebuchet MS"/>
              </a:rPr>
              <a:t>3000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3" name="object 16"/>
          <p:cNvSpPr txBox="1"/>
          <p:nvPr/>
        </p:nvSpPr>
        <p:spPr>
          <a:xfrm>
            <a:off x="3399631" y="1454150"/>
            <a:ext cx="396264" cy="95966"/>
          </a:xfrm>
          <a:prstGeom prst="rect">
            <a:avLst/>
          </a:prstGeom>
        </p:spPr>
        <p:txBody>
          <a:bodyPr wrap="square" lIns="0" tIns="8477" rIns="0" bIns="0" rtlCol="0">
            <a:noAutofit/>
          </a:bodyPr>
          <a:lstStyle/>
          <a:p>
            <a:pPr marL="12700">
              <a:lnSpc>
                <a:spcPts val="1335"/>
              </a:lnSpc>
            </a:pPr>
            <a:r>
              <a:rPr sz="1200" spc="-14" dirty="0" smtClean="0">
                <a:solidFill>
                  <a:srgbClr val="404040"/>
                </a:solidFill>
                <a:latin typeface="+mj-lt"/>
                <a:cs typeface="Trebuchet MS"/>
              </a:rPr>
              <a:t>2677</a:t>
            </a:r>
            <a:endParaRPr sz="1200">
              <a:latin typeface="+mj-lt"/>
              <a:cs typeface="Trebuchet MS"/>
            </a:endParaRPr>
          </a:p>
        </p:txBody>
      </p:sp>
      <p:sp>
        <p:nvSpPr>
          <p:cNvPr id="54" name="object 15"/>
          <p:cNvSpPr txBox="1"/>
          <p:nvPr/>
        </p:nvSpPr>
        <p:spPr>
          <a:xfrm>
            <a:off x="436312" y="1663413"/>
            <a:ext cx="409706" cy="95966"/>
          </a:xfrm>
          <a:prstGeom prst="rect">
            <a:avLst/>
          </a:prstGeom>
        </p:spPr>
        <p:txBody>
          <a:bodyPr wrap="square" lIns="0" tIns="8477" rIns="0" bIns="0" rtlCol="0">
            <a:noAutofit/>
          </a:bodyPr>
          <a:lstStyle/>
          <a:p>
            <a:pPr marL="12700">
              <a:lnSpc>
                <a:spcPts val="1335"/>
              </a:lnSpc>
            </a:pPr>
            <a:r>
              <a:rPr sz="1200" spc="4" dirty="0" smtClean="0">
                <a:solidFill>
                  <a:srgbClr val="575757"/>
                </a:solidFill>
                <a:latin typeface="Trebuchet MS"/>
                <a:cs typeface="Trebuchet MS"/>
              </a:rPr>
              <a:t>2500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5" name="object 14"/>
          <p:cNvSpPr txBox="1"/>
          <p:nvPr/>
        </p:nvSpPr>
        <p:spPr>
          <a:xfrm>
            <a:off x="436312" y="1953095"/>
            <a:ext cx="409706" cy="95966"/>
          </a:xfrm>
          <a:prstGeom prst="rect">
            <a:avLst/>
          </a:prstGeom>
        </p:spPr>
        <p:txBody>
          <a:bodyPr wrap="square" lIns="0" tIns="8477" rIns="0" bIns="0" rtlCol="0">
            <a:noAutofit/>
          </a:bodyPr>
          <a:lstStyle/>
          <a:p>
            <a:pPr marL="12700">
              <a:lnSpc>
                <a:spcPts val="1335"/>
              </a:lnSpc>
            </a:pPr>
            <a:r>
              <a:rPr sz="1200" spc="4" dirty="0" smtClean="0">
                <a:solidFill>
                  <a:srgbClr val="575757"/>
                </a:solidFill>
                <a:latin typeface="Trebuchet MS"/>
                <a:cs typeface="Trebuchet MS"/>
              </a:rPr>
              <a:t>2000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6" name="object 13"/>
          <p:cNvSpPr txBox="1"/>
          <p:nvPr/>
        </p:nvSpPr>
        <p:spPr>
          <a:xfrm>
            <a:off x="1668697" y="2133082"/>
            <a:ext cx="396264" cy="95966"/>
          </a:xfrm>
          <a:prstGeom prst="rect">
            <a:avLst/>
          </a:prstGeom>
        </p:spPr>
        <p:txBody>
          <a:bodyPr wrap="square" lIns="0" tIns="8477" rIns="0" bIns="0" rtlCol="0">
            <a:noAutofit/>
          </a:bodyPr>
          <a:lstStyle/>
          <a:p>
            <a:pPr marL="12700">
              <a:lnSpc>
                <a:spcPts val="1335"/>
              </a:lnSpc>
            </a:pPr>
            <a:r>
              <a:rPr sz="1200" spc="-14" dirty="0" smtClean="0">
                <a:solidFill>
                  <a:srgbClr val="404040"/>
                </a:solidFill>
                <a:latin typeface="+mj-lt"/>
                <a:cs typeface="Trebuchet MS"/>
              </a:rPr>
              <a:t>1511</a:t>
            </a:r>
            <a:endParaRPr sz="1200">
              <a:latin typeface="+mj-lt"/>
              <a:cs typeface="Trebuchet MS"/>
            </a:endParaRPr>
          </a:p>
        </p:txBody>
      </p:sp>
      <p:sp>
        <p:nvSpPr>
          <p:cNvPr id="57" name="object 12"/>
          <p:cNvSpPr txBox="1"/>
          <p:nvPr/>
        </p:nvSpPr>
        <p:spPr>
          <a:xfrm>
            <a:off x="436312" y="2241817"/>
            <a:ext cx="409706" cy="95966"/>
          </a:xfrm>
          <a:prstGeom prst="rect">
            <a:avLst/>
          </a:prstGeom>
        </p:spPr>
        <p:txBody>
          <a:bodyPr wrap="square" lIns="0" tIns="8477" rIns="0" bIns="0" rtlCol="0">
            <a:noAutofit/>
          </a:bodyPr>
          <a:lstStyle/>
          <a:p>
            <a:pPr marL="12700">
              <a:lnSpc>
                <a:spcPts val="1335"/>
              </a:lnSpc>
            </a:pPr>
            <a:r>
              <a:rPr sz="1200" spc="4" dirty="0" smtClean="0">
                <a:solidFill>
                  <a:srgbClr val="575757"/>
                </a:solidFill>
                <a:latin typeface="Trebuchet MS"/>
                <a:cs typeface="Trebuchet MS"/>
              </a:rPr>
              <a:t>1500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8" name="object 11"/>
          <p:cNvSpPr txBox="1"/>
          <p:nvPr/>
        </p:nvSpPr>
        <p:spPr>
          <a:xfrm>
            <a:off x="436312" y="2531361"/>
            <a:ext cx="409706" cy="95966"/>
          </a:xfrm>
          <a:prstGeom prst="rect">
            <a:avLst/>
          </a:prstGeom>
        </p:spPr>
        <p:txBody>
          <a:bodyPr wrap="square" lIns="0" tIns="8477" rIns="0" bIns="0" rtlCol="0">
            <a:noAutofit/>
          </a:bodyPr>
          <a:lstStyle/>
          <a:p>
            <a:pPr marL="12700">
              <a:lnSpc>
                <a:spcPts val="1335"/>
              </a:lnSpc>
            </a:pPr>
            <a:r>
              <a:rPr sz="1200" spc="4" dirty="0" smtClean="0">
                <a:solidFill>
                  <a:srgbClr val="575757"/>
                </a:solidFill>
                <a:latin typeface="Trebuchet MS"/>
                <a:cs typeface="Trebuchet MS"/>
              </a:rPr>
              <a:t>1000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9" name="object 10"/>
          <p:cNvSpPr txBox="1"/>
          <p:nvPr/>
        </p:nvSpPr>
        <p:spPr>
          <a:xfrm>
            <a:off x="525368" y="2820905"/>
            <a:ext cx="320582" cy="95966"/>
          </a:xfrm>
          <a:prstGeom prst="rect">
            <a:avLst/>
          </a:prstGeom>
        </p:spPr>
        <p:txBody>
          <a:bodyPr wrap="square" lIns="0" tIns="8477" rIns="0" bIns="0" rtlCol="0">
            <a:noAutofit/>
          </a:bodyPr>
          <a:lstStyle/>
          <a:p>
            <a:pPr marL="12700">
              <a:lnSpc>
                <a:spcPts val="1335"/>
              </a:lnSpc>
            </a:pPr>
            <a:r>
              <a:rPr sz="1200" spc="4" dirty="0" smtClean="0">
                <a:solidFill>
                  <a:srgbClr val="575757"/>
                </a:solidFill>
                <a:latin typeface="Trebuchet MS"/>
                <a:cs typeface="Trebuchet MS"/>
              </a:rPr>
              <a:t>500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0" name="object 9"/>
          <p:cNvSpPr txBox="1"/>
          <p:nvPr/>
        </p:nvSpPr>
        <p:spPr>
          <a:xfrm>
            <a:off x="5164036" y="2906186"/>
            <a:ext cx="310500" cy="95966"/>
          </a:xfrm>
          <a:prstGeom prst="rect">
            <a:avLst/>
          </a:prstGeom>
        </p:spPr>
        <p:txBody>
          <a:bodyPr wrap="square" lIns="0" tIns="8477" rIns="0" bIns="0" rtlCol="0">
            <a:noAutofit/>
          </a:bodyPr>
          <a:lstStyle/>
          <a:p>
            <a:pPr marL="12700">
              <a:lnSpc>
                <a:spcPts val="1335"/>
              </a:lnSpc>
            </a:pPr>
            <a:r>
              <a:rPr sz="1200" spc="-14" dirty="0" smtClean="0">
                <a:solidFill>
                  <a:srgbClr val="404040"/>
                </a:solidFill>
                <a:latin typeface="+mj-lt"/>
                <a:cs typeface="Trebuchet MS"/>
              </a:rPr>
              <a:t>162</a:t>
            </a:r>
            <a:endParaRPr sz="1200">
              <a:latin typeface="+mj-lt"/>
              <a:cs typeface="Trebuchet MS"/>
            </a:endParaRPr>
          </a:p>
        </p:txBody>
      </p:sp>
      <p:sp>
        <p:nvSpPr>
          <p:cNvPr id="61" name="object 8"/>
          <p:cNvSpPr txBox="1"/>
          <p:nvPr/>
        </p:nvSpPr>
        <p:spPr>
          <a:xfrm>
            <a:off x="700117" y="3100922"/>
            <a:ext cx="141324" cy="95966"/>
          </a:xfrm>
          <a:prstGeom prst="rect">
            <a:avLst/>
          </a:prstGeom>
        </p:spPr>
        <p:txBody>
          <a:bodyPr wrap="square" lIns="0" tIns="8477" rIns="0" bIns="0" rtlCol="0">
            <a:noAutofit/>
          </a:bodyPr>
          <a:lstStyle/>
          <a:p>
            <a:pPr marL="12700">
              <a:lnSpc>
                <a:spcPts val="1335"/>
              </a:lnSpc>
            </a:pPr>
            <a:r>
              <a:rPr sz="1200" dirty="0" smtClean="0">
                <a:solidFill>
                  <a:srgbClr val="575757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2" name="object 7"/>
          <p:cNvSpPr txBox="1"/>
          <p:nvPr/>
        </p:nvSpPr>
        <p:spPr>
          <a:xfrm>
            <a:off x="1538297" y="3203263"/>
            <a:ext cx="567514" cy="95966"/>
          </a:xfrm>
          <a:prstGeom prst="rect">
            <a:avLst/>
          </a:prstGeom>
        </p:spPr>
        <p:txBody>
          <a:bodyPr wrap="square" lIns="0" tIns="8477" rIns="0" bIns="0" rtlCol="0">
            <a:noAutofit/>
          </a:bodyPr>
          <a:lstStyle/>
          <a:p>
            <a:pPr marL="12700">
              <a:lnSpc>
                <a:spcPts val="1335"/>
              </a:lnSpc>
            </a:pPr>
            <a:r>
              <a:rPr sz="1200" spc="-1" dirty="0" smtClean="0">
                <a:solidFill>
                  <a:srgbClr val="575757"/>
                </a:solidFill>
                <a:latin typeface="Trebuchet MS"/>
                <a:cs typeface="Trebuchet MS"/>
              </a:rPr>
              <a:t>18 - 35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3" name="object 6"/>
          <p:cNvSpPr txBox="1"/>
          <p:nvPr/>
        </p:nvSpPr>
        <p:spPr>
          <a:xfrm>
            <a:off x="3268566" y="3203263"/>
            <a:ext cx="567514" cy="95966"/>
          </a:xfrm>
          <a:prstGeom prst="rect">
            <a:avLst/>
          </a:prstGeom>
        </p:spPr>
        <p:txBody>
          <a:bodyPr wrap="square" lIns="0" tIns="8477" rIns="0" bIns="0" rtlCol="0">
            <a:noAutofit/>
          </a:bodyPr>
          <a:lstStyle/>
          <a:p>
            <a:pPr marL="12700">
              <a:lnSpc>
                <a:spcPts val="1335"/>
              </a:lnSpc>
            </a:pPr>
            <a:r>
              <a:rPr sz="1200" spc="-1" dirty="0" smtClean="0">
                <a:solidFill>
                  <a:srgbClr val="575757"/>
                </a:solidFill>
                <a:latin typeface="Trebuchet MS"/>
                <a:cs typeface="Trebuchet MS"/>
              </a:rPr>
              <a:t>36 - 60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4" name="object 5"/>
          <p:cNvSpPr txBox="1"/>
          <p:nvPr/>
        </p:nvSpPr>
        <p:spPr>
          <a:xfrm>
            <a:off x="4998975" y="3203263"/>
            <a:ext cx="567514" cy="95966"/>
          </a:xfrm>
          <a:prstGeom prst="rect">
            <a:avLst/>
          </a:prstGeom>
        </p:spPr>
        <p:txBody>
          <a:bodyPr wrap="square" lIns="0" tIns="8477" rIns="0" bIns="0" rtlCol="0">
            <a:noAutofit/>
          </a:bodyPr>
          <a:lstStyle/>
          <a:p>
            <a:pPr marL="12700">
              <a:lnSpc>
                <a:spcPts val="1335"/>
              </a:lnSpc>
            </a:pPr>
            <a:r>
              <a:rPr sz="1200" spc="-1" dirty="0" smtClean="0">
                <a:solidFill>
                  <a:srgbClr val="575757"/>
                </a:solidFill>
                <a:latin typeface="Trebuchet MS"/>
                <a:cs typeface="Trebuchet MS"/>
              </a:rPr>
              <a:t>61 - 65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5" name="object 4"/>
          <p:cNvSpPr txBox="1"/>
          <p:nvPr/>
        </p:nvSpPr>
        <p:spPr>
          <a:xfrm>
            <a:off x="956080" y="3149618"/>
            <a:ext cx="1729008" cy="25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3"/>
          <p:cNvSpPr txBox="1"/>
          <p:nvPr/>
        </p:nvSpPr>
        <p:spPr>
          <a:xfrm>
            <a:off x="2685088" y="3149618"/>
            <a:ext cx="1729009" cy="25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2"/>
          <p:cNvSpPr txBox="1"/>
          <p:nvPr/>
        </p:nvSpPr>
        <p:spPr>
          <a:xfrm>
            <a:off x="4414098" y="3149618"/>
            <a:ext cx="1730688" cy="25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2"/>
          <p:cNvSpPr/>
          <p:nvPr/>
        </p:nvSpPr>
        <p:spPr>
          <a:xfrm>
            <a:off x="6066647" y="101582"/>
            <a:ext cx="542040" cy="5715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1603</Words>
  <Application>Microsoft Office PowerPoint</Application>
  <PresentationFormat>Custom</PresentationFormat>
  <Paragraphs>430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Invest in  Maglaj</vt:lpstr>
      <vt:lpstr>Slide 2</vt:lpstr>
      <vt:lpstr>Slide 3</vt:lpstr>
      <vt:lpstr>Slide 4</vt:lpstr>
      <vt:lpstr>Slide 5</vt:lpstr>
      <vt:lpstr>WHY MAGLAJ</vt:lpstr>
      <vt:lpstr>Slide 7</vt:lpstr>
      <vt:lpstr>EDUCATION</vt:lpstr>
      <vt:lpstr>Slide 9</vt:lpstr>
      <vt:lpstr>UNIVERSITIES</vt:lpstr>
      <vt:lpstr>Slide 11</vt:lpstr>
      <vt:lpstr>Slide 12</vt:lpstr>
      <vt:lpstr>Slide 13</vt:lpstr>
      <vt:lpstr>Slide 14</vt:lpstr>
      <vt:lpstr>Slide 15</vt:lpstr>
      <vt:lpstr>QUALITY OF LIFE </vt:lpstr>
      <vt:lpstr>Slide 17</vt:lpstr>
      <vt:lpstr>Slide 18</vt:lpstr>
      <vt:lpstr>Slide 19</vt:lpstr>
      <vt:lpstr>TEXTILE INDUSTRY</vt:lpstr>
      <vt:lpstr>Slide 21</vt:lpstr>
      <vt:lpstr>Slide 22</vt:lpstr>
      <vt:lpstr>Slide 23</vt:lpstr>
      <vt:lpstr>    METAL INDUSTRY</vt:lpstr>
      <vt:lpstr>Successful Stories</vt:lpstr>
      <vt:lpstr>Slide 26</vt:lpstr>
      <vt:lpstr>OTHER RELEVANT INDUSTRIES</vt:lpstr>
      <vt:lpstr>Slide 28</vt:lpstr>
      <vt:lpstr>Slide 29</vt:lpstr>
      <vt:lpstr>Slide 30</vt:lpstr>
      <vt:lpstr>Slide 31</vt:lpstr>
      <vt:lpstr>DEVELOPMENT OF INFRASTUCTURE 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 in Maglaj</dc:title>
  <dc:creator>omar fazlic</dc:creator>
  <cp:lastModifiedBy>Windows User</cp:lastModifiedBy>
  <cp:revision>48</cp:revision>
  <dcterms:created xsi:type="dcterms:W3CDTF">2018-06-22T13:32:51Z</dcterms:created>
  <dcterms:modified xsi:type="dcterms:W3CDTF">2019-05-21T07:52:41Z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2018-06-22T00:00:00Z</vt:filetime>
  </property>
</Properties>
</file>